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93" r:id="rId2"/>
    <p:sldId id="294" r:id="rId3"/>
    <p:sldId id="295" r:id="rId4"/>
    <p:sldId id="296" r:id="rId5"/>
    <p:sldId id="256" r:id="rId6"/>
    <p:sldId id="287" r:id="rId7"/>
    <p:sldId id="282" r:id="rId8"/>
    <p:sldId id="258" r:id="rId9"/>
    <p:sldId id="257" r:id="rId10"/>
    <p:sldId id="290" r:id="rId11"/>
    <p:sldId id="279" r:id="rId12"/>
    <p:sldId id="264" r:id="rId13"/>
    <p:sldId id="286" r:id="rId14"/>
    <p:sldId id="265" r:id="rId15"/>
    <p:sldId id="266" r:id="rId16"/>
    <p:sldId id="267" r:id="rId17"/>
    <p:sldId id="268" r:id="rId18"/>
    <p:sldId id="269" r:id="rId19"/>
    <p:sldId id="289" r:id="rId20"/>
    <p:sldId id="277" r:id="rId21"/>
    <p:sldId id="288" r:id="rId22"/>
    <p:sldId id="260" r:id="rId23"/>
    <p:sldId id="262" r:id="rId24"/>
    <p:sldId id="283" r:id="rId25"/>
    <p:sldId id="284" r:id="rId26"/>
    <p:sldId id="273" r:id="rId27"/>
    <p:sldId id="261" r:id="rId28"/>
    <p:sldId id="291" r:id="rId29"/>
    <p:sldId id="281" r:id="rId30"/>
    <p:sldId id="292" r:id="rId31"/>
    <p:sldId id="276" r:id="rId32"/>
    <p:sldId id="297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85D"/>
    <a:srgbClr val="800000"/>
    <a:srgbClr val="5C0000"/>
    <a:srgbClr val="FA4234"/>
    <a:srgbClr val="F71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94595"/>
  </p:normalViewPr>
  <p:slideViewPr>
    <p:cSldViewPr snapToGrid="0">
      <p:cViewPr varScale="1">
        <p:scale>
          <a:sx n="69" d="100"/>
          <a:sy n="69" d="100"/>
        </p:scale>
        <p:origin x="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-1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7212-F607-4482-9E13-1EA3A1DA793B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24374-5DE3-4780-AFE3-C2396935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04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7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Pedja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1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65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Pedja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0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Pedja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92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Pedja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32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35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r>
              <a:rPr lang="en-US" altLang="en-US" sz="800" dirty="0" err="1" smtClean="0"/>
              <a:t>Pedja</a:t>
            </a:r>
            <a:endParaRPr lang="en-US" altLang="en-US" sz="800" dirty="0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C87E9EC-BA07-43AB-909C-70B0C0807B0C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4177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Placeholder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Steph</a:t>
            </a:r>
          </a:p>
        </p:txBody>
      </p:sp>
    </p:spTree>
    <p:extLst>
      <p:ext uri="{BB962C8B-B14F-4D97-AF65-F5344CB8AC3E}">
        <p14:creationId xmlns:p14="http://schemas.microsoft.com/office/powerpoint/2010/main" val="1082915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Pedja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8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 – Agenda Review</a:t>
            </a:r>
          </a:p>
          <a:p>
            <a:r>
              <a:rPr lang="en-US" dirty="0" err="1" smtClean="0"/>
              <a:t>Pedja</a:t>
            </a:r>
            <a:r>
              <a:rPr lang="en-US" dirty="0" smtClean="0"/>
              <a:t> – norms</a:t>
            </a:r>
          </a:p>
          <a:p>
            <a:r>
              <a:rPr lang="en-US" dirty="0" smtClean="0"/>
              <a:t>Steph – intros and roles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56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Pedja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00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32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eaLnBrk="1" hangingPunct="1">
              <a:lnSpc>
                <a:spcPct val="60000"/>
              </a:lnSpc>
              <a:spcBef>
                <a:spcPct val="0"/>
              </a:spcBef>
              <a:buClr>
                <a:srgbClr val="256882"/>
              </a:buClr>
            </a:pPr>
            <a:r>
              <a:rPr lang="en-US" altLang="en-US" sz="700" dirty="0" err="1" smtClean="0">
                <a:solidFill>
                  <a:srgbClr val="54362A"/>
                </a:solidFill>
                <a:latin typeface="DUSTISMO REGULAR"/>
                <a:ea typeface="DUSTISMO REGULAR"/>
                <a:cs typeface="DUSTISMO REGULAR"/>
              </a:rPr>
              <a:t>Pedja</a:t>
            </a:r>
            <a:endParaRPr lang="en-US" altLang="en-US" sz="700" dirty="0" smtClean="0">
              <a:solidFill>
                <a:srgbClr val="54362A"/>
              </a:solidFill>
              <a:latin typeface="DUSTISMO REGULAR"/>
              <a:ea typeface="DUSTISMO REGULAR"/>
              <a:cs typeface="DUSTISMO REGULAR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6EBD120-B5C4-46A8-B242-97E3B78BB5F6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47296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28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r>
              <a:rPr kumimoji="0" lang="en-US" altLang="en-US" dirty="0" err="1" smtClean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Pedja</a:t>
            </a:r>
            <a:endParaRPr kumimoji="0" lang="en-US" altLang="en-US" dirty="0" smtClean="0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9688" eaLnBrk="1" hangingPunct="1">
              <a:spcBef>
                <a:spcPts val="413"/>
              </a:spcBef>
            </a:pPr>
            <a:endParaRPr kumimoji="0" lang="en-US" altLang="en-US" dirty="0" smtClean="0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9688" eaLnBrk="1" hangingPunct="1">
              <a:spcBef>
                <a:spcPts val="413"/>
              </a:spcBef>
            </a:pPr>
            <a:r>
              <a:rPr kumimoji="0" lang="en-US" altLang="en-US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Now that we know teams can be great…how do we make effective ones?  </a:t>
            </a:r>
          </a:p>
        </p:txBody>
      </p:sp>
    </p:spTree>
    <p:extLst>
      <p:ext uri="{BB962C8B-B14F-4D97-AF65-F5344CB8AC3E}">
        <p14:creationId xmlns:p14="http://schemas.microsoft.com/office/powerpoint/2010/main" val="625561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01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511EB-AC71-E44B-AC64-6C931964DD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8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Placeholder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Fix title of what is leadership</a:t>
            </a:r>
          </a:p>
        </p:txBody>
      </p:sp>
    </p:spTree>
    <p:extLst>
      <p:ext uri="{BB962C8B-B14F-4D97-AF65-F5344CB8AC3E}">
        <p14:creationId xmlns:p14="http://schemas.microsoft.com/office/powerpoint/2010/main" val="1343746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31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7890" name="Shape 31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40799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27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1986" name="Shape 27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92082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Steph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FBAB901-7C38-4D66-8F3D-EF533BB5FDC2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651661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31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9938" name="Shape 31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871566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29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4034" name="Shape 300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199265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31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5842" name="Shape 31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500126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1D230-0957-4D9B-94E3-D6EB1580FA1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38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31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8130" name="Shape 31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5011701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33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50178" name="Shape 3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937100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hape 29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52226" name="Shape 300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963098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33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54274" name="Shape 3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059001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33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54274" name="Shape 3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892887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1D230-0957-4D9B-94E3-D6EB1580FA1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2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640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1D230-0957-4D9B-94E3-D6EB1580FA1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63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50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56322" name="Shape 50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86306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Pedja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76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4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6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Pedja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56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24374-5DE3-4780-AFE3-C239693505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5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13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35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399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55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2237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64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9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35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1A1E674-A1C7-45E4-9CFE-CD112EF79F2A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7FD944-322F-42FF-B2AC-83257C63C1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4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7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1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1A1E674-A1C7-45E4-9CFE-CD112EF79F2A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7FD944-322F-42FF-B2AC-83257C63C1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8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1A1E674-A1C7-45E4-9CFE-CD112EF79F2A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7FD944-322F-42FF-B2AC-83257C63C1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6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4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7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E674-A1C7-45E4-9CFE-CD112EF79F2A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F7FD944-322F-42FF-B2AC-83257C63C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4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trepreneur.com/article/28110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cticevelocity.com/blog/tips-promote-flu-shots-urgent-car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c3KcMzPwFM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rgtheory.wordpress.com/2009/08/19/ganzs-why-david-sometimes-win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eart.co.il/06_clinic/SupportFiles/A%20Heart%20Doctor%20With%20an%20Extra%20Big%20Heart%20-%20Lown.htm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sr.org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138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Welcome!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53" y="5228902"/>
            <a:ext cx="3784830" cy="14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8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FF0000"/>
                </a:solidFill>
              </a:rPr>
              <a:t>MEET PEDJA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9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67" y="13056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 smtClean="0"/>
              <a:t>How do we make change?</a:t>
            </a:r>
            <a:endParaRPr lang="en-US" sz="10000" b="1" dirty="0"/>
          </a:p>
        </p:txBody>
      </p:sp>
    </p:spTree>
    <p:extLst>
      <p:ext uri="{BB962C8B-B14F-4D97-AF65-F5344CB8AC3E}">
        <p14:creationId xmlns:p14="http://schemas.microsoft.com/office/powerpoint/2010/main" val="36952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7013"/>
            <a:ext cx="8099323" cy="3285390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500" b="1" i="1" dirty="0" smtClean="0">
                <a:latin typeface="+mj-lt"/>
                <a:cs typeface="Cordia New" panose="020B0304020202020204" pitchFamily="34" charset="-34"/>
              </a:rPr>
              <a:t>Informational (Lown)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Awareness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Social Media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Technical 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Legal/Policy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Hollywood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Educational 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People-Power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02" y="2131438"/>
            <a:ext cx="2562441" cy="406273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72641"/>
            <a:ext cx="10515600" cy="635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Theory</a:t>
            </a:r>
            <a:r>
              <a:rPr lang="en-US" sz="7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Change</a:t>
            </a:r>
            <a:endParaRPr lang="en-US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3080" y="1247582"/>
            <a:ext cx="10515600" cy="4351338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Informational (Lown)</a:t>
            </a:r>
          </a:p>
          <a:p>
            <a:pPr>
              <a:lnSpc>
                <a:spcPct val="100000"/>
              </a:lnSpc>
            </a:pPr>
            <a:r>
              <a:rPr lang="en-US" sz="3500" b="1" i="1" dirty="0" smtClean="0">
                <a:latin typeface="+mj-lt"/>
                <a:cs typeface="Cordia New" panose="020B0304020202020204" pitchFamily="34" charset="-34"/>
              </a:rPr>
              <a:t>Awareness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Social Media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Technical 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Legal/Policy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Hollywood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Educational </a:t>
            </a:r>
          </a:p>
          <a:p>
            <a:pPr>
              <a:lnSpc>
                <a:spcPct val="100000"/>
              </a:lnSpc>
            </a:pPr>
            <a:r>
              <a:rPr lang="en-US" sz="3500" dirty="0" smtClean="0">
                <a:latin typeface="+mj-lt"/>
                <a:cs typeface="Cordia New" panose="020B0304020202020204" pitchFamily="34" charset="-34"/>
              </a:rPr>
              <a:t>People-Power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51819"/>
            <a:ext cx="10515600" cy="635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Theory</a:t>
            </a:r>
            <a:r>
              <a:rPr lang="en-US" sz="7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Change</a:t>
            </a:r>
            <a:endParaRPr lang="en-US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542665"/>
            <a:ext cx="77628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814" y="1682275"/>
            <a:ext cx="8596668" cy="388077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j-lt"/>
              </a:rPr>
              <a:t>Informational </a:t>
            </a:r>
          </a:p>
          <a:p>
            <a:r>
              <a:rPr lang="en-US" sz="3200" dirty="0" smtClean="0">
                <a:latin typeface="+mj-lt"/>
              </a:rPr>
              <a:t>Awareness</a:t>
            </a:r>
          </a:p>
          <a:p>
            <a:r>
              <a:rPr lang="en-US" sz="3200" b="1" i="1" dirty="0" smtClean="0">
                <a:latin typeface="+mj-lt"/>
              </a:rPr>
              <a:t>Social Media</a:t>
            </a:r>
          </a:p>
          <a:p>
            <a:r>
              <a:rPr lang="en-US" sz="3200" dirty="0" smtClean="0">
                <a:latin typeface="+mj-lt"/>
              </a:rPr>
              <a:t>Technical </a:t>
            </a:r>
          </a:p>
          <a:p>
            <a:r>
              <a:rPr lang="en-US" sz="3200" dirty="0" smtClean="0">
                <a:latin typeface="+mj-lt"/>
              </a:rPr>
              <a:t>Legal/Policy</a:t>
            </a:r>
          </a:p>
          <a:p>
            <a:r>
              <a:rPr lang="en-US" sz="3200" dirty="0" smtClean="0">
                <a:latin typeface="+mj-lt"/>
              </a:rPr>
              <a:t>Hollywood</a:t>
            </a:r>
          </a:p>
          <a:p>
            <a:r>
              <a:rPr lang="en-US" sz="3200" dirty="0" smtClean="0">
                <a:latin typeface="+mj-lt"/>
              </a:rPr>
              <a:t> Educational</a:t>
            </a:r>
          </a:p>
          <a:p>
            <a:r>
              <a:rPr lang="en-US" sz="3200" dirty="0" smtClean="0">
                <a:latin typeface="+mj-lt"/>
              </a:rPr>
              <a:t>People-Power</a:t>
            </a:r>
          </a:p>
        </p:txBody>
      </p:sp>
      <p:pic>
        <p:nvPicPr>
          <p:cNvPr id="5122" name="Picture 2" descr="Image result for social medi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781" y="2093206"/>
            <a:ext cx="6138019" cy="344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282132" y="614255"/>
            <a:ext cx="10515600" cy="635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Theory of Change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296" y="1455671"/>
            <a:ext cx="8596668" cy="388077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Informational</a:t>
            </a:r>
          </a:p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Awareness </a:t>
            </a:r>
          </a:p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Social Media</a:t>
            </a:r>
          </a:p>
          <a:p>
            <a:r>
              <a:rPr lang="en-US" sz="3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Technical (</a:t>
            </a:r>
            <a:r>
              <a:rPr lang="en-US" sz="3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there’s an app for that)</a:t>
            </a:r>
          </a:p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Legal/Policy</a:t>
            </a:r>
          </a:p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Hollywood</a:t>
            </a:r>
          </a:p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Educational</a:t>
            </a:r>
          </a:p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People-Power</a:t>
            </a:r>
          </a:p>
        </p:txBody>
      </p:sp>
      <p:pic>
        <p:nvPicPr>
          <p:cNvPr id="6146" name="Picture 2" descr="Image result for flu sho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43" y="2258008"/>
            <a:ext cx="3702442" cy="307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282132" y="498843"/>
            <a:ext cx="10515600" cy="635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Theory of Change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080" y="1175781"/>
            <a:ext cx="10515600" cy="4351338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j-lt"/>
              </a:rPr>
              <a:t>Informational </a:t>
            </a:r>
          </a:p>
          <a:p>
            <a:r>
              <a:rPr lang="en-US" sz="3000" dirty="0" smtClean="0">
                <a:latin typeface="+mj-lt"/>
              </a:rPr>
              <a:t>Awareness</a:t>
            </a:r>
          </a:p>
          <a:p>
            <a:r>
              <a:rPr lang="en-US" sz="3000" dirty="0" smtClean="0">
                <a:latin typeface="+mj-lt"/>
              </a:rPr>
              <a:t>Social Media</a:t>
            </a:r>
          </a:p>
          <a:p>
            <a:r>
              <a:rPr lang="en-US" sz="3000" dirty="0" smtClean="0">
                <a:latin typeface="+mj-lt"/>
              </a:rPr>
              <a:t>Technical</a:t>
            </a:r>
            <a:r>
              <a:rPr lang="en-US" sz="3000" b="1" dirty="0" smtClean="0">
                <a:latin typeface="+mj-lt"/>
              </a:rPr>
              <a:t> </a:t>
            </a:r>
          </a:p>
          <a:p>
            <a:r>
              <a:rPr lang="en-US" sz="3000" b="1" i="1" dirty="0" smtClean="0">
                <a:latin typeface="+mj-lt"/>
              </a:rPr>
              <a:t>Legal/Policy</a:t>
            </a:r>
            <a:r>
              <a:rPr lang="en-US" sz="3000" i="1" dirty="0" smtClean="0">
                <a:latin typeface="+mj-lt"/>
              </a:rPr>
              <a:t> – (elect candidates, pass bills, win court cases) </a:t>
            </a:r>
            <a:r>
              <a:rPr lang="en-US" sz="3000" dirty="0" smtClean="0">
                <a:latin typeface="+mj-lt"/>
              </a:rPr>
              <a:t>– sometimes we use this strategy, but take an organizing approach to get there</a:t>
            </a:r>
          </a:p>
          <a:p>
            <a:r>
              <a:rPr lang="en-US" sz="3000" dirty="0" smtClean="0">
                <a:latin typeface="+mj-lt"/>
              </a:rPr>
              <a:t>Hollywood</a:t>
            </a:r>
          </a:p>
          <a:p>
            <a:r>
              <a:rPr lang="en-US" sz="3000" dirty="0" smtClean="0">
                <a:latin typeface="+mj-lt"/>
              </a:rPr>
              <a:t> Educational</a:t>
            </a:r>
          </a:p>
          <a:p>
            <a:r>
              <a:rPr lang="en-US" sz="3000" dirty="0" smtClean="0">
                <a:latin typeface="+mj-lt"/>
              </a:rPr>
              <a:t>People-Power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80" y="4603010"/>
            <a:ext cx="3013024" cy="2254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0"/>
            <a:ext cx="2743200" cy="327845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43674" y="-311476"/>
            <a:ext cx="6242779" cy="1798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Theory of Change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240" y="1439545"/>
            <a:ext cx="8133272" cy="4351338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latin typeface="+mj-lt"/>
              </a:rPr>
              <a:t>Informational </a:t>
            </a:r>
          </a:p>
          <a:p>
            <a:r>
              <a:rPr lang="en-US" sz="3000" dirty="0" smtClean="0">
                <a:latin typeface="+mj-lt"/>
              </a:rPr>
              <a:t>Awareness</a:t>
            </a:r>
          </a:p>
          <a:p>
            <a:r>
              <a:rPr lang="en-US" sz="3000" dirty="0" smtClean="0">
                <a:latin typeface="+mj-lt"/>
              </a:rPr>
              <a:t>Social Media</a:t>
            </a:r>
          </a:p>
          <a:p>
            <a:r>
              <a:rPr lang="en-US" sz="3000" dirty="0" smtClean="0">
                <a:latin typeface="+mj-lt"/>
              </a:rPr>
              <a:t>Technical (there’s an app for that)</a:t>
            </a:r>
          </a:p>
          <a:p>
            <a:r>
              <a:rPr lang="en-US" sz="3000" dirty="0" smtClean="0">
                <a:latin typeface="+mj-lt"/>
              </a:rPr>
              <a:t>Legal/Policy</a:t>
            </a:r>
          </a:p>
          <a:p>
            <a:r>
              <a:rPr lang="en-US" sz="3000" b="1" i="1" dirty="0" smtClean="0">
                <a:latin typeface="+mj-lt"/>
              </a:rPr>
              <a:t>Hollywood (make our message popular) </a:t>
            </a:r>
          </a:p>
          <a:p>
            <a:r>
              <a:rPr lang="en-US" sz="3000" dirty="0" smtClean="0">
                <a:latin typeface="+mj-lt"/>
              </a:rPr>
              <a:t> Educational</a:t>
            </a:r>
          </a:p>
          <a:p>
            <a:r>
              <a:rPr lang="en-US" sz="3000" dirty="0" smtClean="0">
                <a:latin typeface="+mj-lt"/>
              </a:rPr>
              <a:t>People-Power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341120" y="360369"/>
            <a:ext cx="10515600" cy="635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Theory of Change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142" y="552997"/>
            <a:ext cx="4057858" cy="45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400" dirty="0" smtClean="0">
                <a:latin typeface="+mj-lt"/>
              </a:rPr>
              <a:t>Informational </a:t>
            </a:r>
          </a:p>
          <a:p>
            <a:r>
              <a:rPr lang="en-US" sz="3400" dirty="0" smtClean="0">
                <a:latin typeface="+mj-lt"/>
              </a:rPr>
              <a:t>Awareness</a:t>
            </a:r>
          </a:p>
          <a:p>
            <a:r>
              <a:rPr lang="en-US" sz="3400" dirty="0" smtClean="0">
                <a:latin typeface="+mj-lt"/>
              </a:rPr>
              <a:t>Social Media</a:t>
            </a:r>
          </a:p>
          <a:p>
            <a:r>
              <a:rPr lang="en-US" sz="3400" dirty="0" smtClean="0">
                <a:latin typeface="+mj-lt"/>
              </a:rPr>
              <a:t>Technical (there’s an app for that)</a:t>
            </a:r>
          </a:p>
          <a:p>
            <a:r>
              <a:rPr lang="en-US" sz="3400" dirty="0" smtClean="0">
                <a:latin typeface="+mj-lt"/>
              </a:rPr>
              <a:t>Legal/Policy</a:t>
            </a:r>
          </a:p>
          <a:p>
            <a:r>
              <a:rPr lang="en-US" sz="3400" dirty="0" smtClean="0">
                <a:latin typeface="+mj-lt"/>
              </a:rPr>
              <a:t>Hollywood </a:t>
            </a:r>
          </a:p>
          <a:p>
            <a:r>
              <a:rPr lang="en-US" sz="3400" b="1" i="1" dirty="0" smtClean="0">
                <a:latin typeface="+mj-lt"/>
              </a:rPr>
              <a:t>Educational (if we teach ’</a:t>
            </a:r>
            <a:r>
              <a:rPr lang="en-US" sz="3400" b="1" i="1" dirty="0" err="1" smtClean="0">
                <a:latin typeface="+mj-lt"/>
              </a:rPr>
              <a:t>em</a:t>
            </a:r>
            <a:r>
              <a:rPr lang="en-US" sz="3400" b="1" i="1" dirty="0" smtClean="0">
                <a:latin typeface="+mj-lt"/>
              </a:rPr>
              <a:t> when they’re young)</a:t>
            </a:r>
          </a:p>
          <a:p>
            <a:r>
              <a:rPr lang="en-US" sz="3400" dirty="0" smtClean="0">
                <a:latin typeface="+mj-lt"/>
              </a:rPr>
              <a:t>People-Power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82132" y="786760"/>
            <a:ext cx="10515600" cy="635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Theory of Change</a:t>
            </a:r>
            <a:endParaRPr lang="en-US" sz="6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88" y="2273626"/>
            <a:ext cx="3868865" cy="23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400" dirty="0" smtClean="0">
                <a:latin typeface="+mj-lt"/>
              </a:rPr>
              <a:t>Informational </a:t>
            </a:r>
          </a:p>
          <a:p>
            <a:r>
              <a:rPr lang="en-US" sz="3400" dirty="0" smtClean="0">
                <a:latin typeface="+mj-lt"/>
              </a:rPr>
              <a:t>Awareness</a:t>
            </a:r>
          </a:p>
          <a:p>
            <a:r>
              <a:rPr lang="en-US" sz="3400" dirty="0" smtClean="0">
                <a:latin typeface="+mj-lt"/>
              </a:rPr>
              <a:t>Social Media</a:t>
            </a:r>
          </a:p>
          <a:p>
            <a:r>
              <a:rPr lang="en-US" sz="3400" dirty="0" smtClean="0">
                <a:latin typeface="+mj-lt"/>
              </a:rPr>
              <a:t>Technical (there’s an app for that)</a:t>
            </a:r>
          </a:p>
          <a:p>
            <a:r>
              <a:rPr lang="en-US" sz="3400" dirty="0" smtClean="0">
                <a:latin typeface="+mj-lt"/>
              </a:rPr>
              <a:t>Legal/Policy</a:t>
            </a:r>
          </a:p>
          <a:p>
            <a:r>
              <a:rPr lang="en-US" sz="3400" dirty="0" smtClean="0">
                <a:latin typeface="+mj-lt"/>
              </a:rPr>
              <a:t>Hollywood </a:t>
            </a:r>
          </a:p>
          <a:p>
            <a:r>
              <a:rPr lang="en-US" sz="3400" dirty="0" smtClean="0">
                <a:latin typeface="+mj-lt"/>
              </a:rPr>
              <a:t>Educational (if we teach ’</a:t>
            </a:r>
            <a:r>
              <a:rPr lang="en-US" sz="3400" dirty="0" err="1" smtClean="0">
                <a:latin typeface="+mj-lt"/>
              </a:rPr>
              <a:t>em</a:t>
            </a:r>
            <a:r>
              <a:rPr lang="en-US" sz="3400" dirty="0" smtClean="0">
                <a:latin typeface="+mj-lt"/>
              </a:rPr>
              <a:t> when they’re young)</a:t>
            </a:r>
          </a:p>
          <a:p>
            <a:r>
              <a:rPr lang="en-US" sz="3400" b="1" i="1" dirty="0" smtClean="0">
                <a:latin typeface="+mj-lt"/>
              </a:rPr>
              <a:t>People-Power</a:t>
            </a:r>
            <a:r>
              <a:rPr lang="en-US" sz="3400" dirty="0" smtClean="0">
                <a:latin typeface="+mj-lt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65126"/>
            <a:ext cx="10515600" cy="635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Why</a:t>
            </a:r>
            <a:r>
              <a:rPr lang="en-US" sz="7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7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Organizing</a:t>
            </a:r>
            <a:r>
              <a:rPr lang="en-US" sz="70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?</a:t>
            </a:r>
            <a:endParaRPr lang="en-US" sz="7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5864" y="1146285"/>
            <a:ext cx="10515600" cy="635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Theory of Change</a:t>
            </a:r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Housekeeping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Wi-fi</a:t>
            </a:r>
            <a:r>
              <a:rPr lang="en-US" sz="3200" dirty="0" smtClean="0"/>
              <a:t> Information:</a:t>
            </a:r>
          </a:p>
          <a:p>
            <a:pPr lvl="1"/>
            <a:r>
              <a:rPr lang="en-US" sz="3000" dirty="0"/>
              <a:t>Wireless Network: </a:t>
            </a:r>
            <a:r>
              <a:rPr lang="en-US" sz="3000" dirty="0" err="1"/>
              <a:t>Lesley_Open</a:t>
            </a:r>
            <a:endParaRPr lang="en-US" sz="3000" dirty="0"/>
          </a:p>
          <a:p>
            <a:pPr lvl="1"/>
            <a:r>
              <a:rPr lang="en-US" sz="3000" dirty="0"/>
              <a:t>Username: TLI_WIFI</a:t>
            </a:r>
          </a:p>
          <a:p>
            <a:pPr lvl="1"/>
            <a:r>
              <a:rPr lang="en-US" sz="3000" dirty="0"/>
              <a:t>Password: JH$Qa1</a:t>
            </a:r>
            <a:endParaRPr lang="en-US" sz="3000" dirty="0" smtClean="0"/>
          </a:p>
          <a:p>
            <a:r>
              <a:rPr lang="en-US" sz="3200" dirty="0" smtClean="0"/>
              <a:t>Use hashtag #</a:t>
            </a:r>
            <a:r>
              <a:rPr lang="en-US" sz="3200" dirty="0" err="1" smtClean="0"/>
              <a:t>RightCare</a:t>
            </a:r>
            <a:r>
              <a:rPr lang="en-US" sz="3200" dirty="0" smtClean="0"/>
              <a:t> on Twitter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8860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086949"/>
            <a:ext cx="5953760" cy="4214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84787" y="5507087"/>
            <a:ext cx="29206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South Korea, Nov. 2016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68" y="1086949"/>
            <a:ext cx="5345152" cy="421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47" y="3212"/>
            <a:ext cx="4561550" cy="68547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5054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971578" y="284584"/>
            <a:ext cx="7593012" cy="12464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7500" b="1" dirty="0">
                <a:solidFill>
                  <a:srgbClr val="C00000"/>
                </a:solidFill>
                <a:latin typeface="+mj-lt"/>
                <a:ea typeface="ＭＳ Ｐゴシック" charset="-128"/>
                <a:cs typeface="Century Gothic"/>
              </a:rPr>
              <a:t>Organizers Ask: 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half" idx="1"/>
          </p:nvPr>
        </p:nvSpPr>
        <p:spPr>
          <a:xfrm>
            <a:off x="1139748" y="2069467"/>
            <a:ext cx="10162836" cy="4038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  <a:buClr>
                <a:srgbClr val="256882"/>
              </a:buClr>
              <a:buFont typeface="Arial" panose="020B0604020202020204" pitchFamily="34" charset="0"/>
              <a:buBlip>
                <a:blip r:embed="rId3"/>
              </a:buBlip>
            </a:pPr>
            <a:r>
              <a:rPr lang="en-US" altLang="en-US" sz="7000" b="1" dirty="0">
                <a:solidFill>
                  <a:srgbClr val="595959"/>
                </a:solidFill>
                <a:latin typeface="+mj-lt"/>
                <a:cs typeface="Helvetica" panose="020B0604020202020204" pitchFamily="34" charset="0"/>
              </a:rPr>
              <a:t>PEOPLE</a:t>
            </a:r>
            <a:r>
              <a:rPr lang="en-US" altLang="en-US" sz="4600" dirty="0">
                <a:solidFill>
                  <a:srgbClr val="595959"/>
                </a:solidFill>
                <a:latin typeface="+mj-lt"/>
                <a:cs typeface="Helvetica" panose="020B0604020202020204" pitchFamily="34" charset="0"/>
              </a:rPr>
              <a:t>: </a:t>
            </a:r>
            <a:r>
              <a:rPr lang="en-US" altLang="en-US" sz="4300" dirty="0" smtClean="0">
                <a:solidFill>
                  <a:srgbClr val="595959"/>
                </a:solidFill>
                <a:latin typeface="+mj-lt"/>
                <a:cs typeface="Helvetica" panose="020B0604020202020204" pitchFamily="34" charset="0"/>
              </a:rPr>
              <a:t>who are my people?</a:t>
            </a:r>
            <a:endParaRPr lang="en-US" altLang="en-US" sz="4300" b="1" dirty="0" smtClean="0">
              <a:solidFill>
                <a:srgbClr val="595959"/>
              </a:solidFill>
              <a:latin typeface="+mj-lt"/>
              <a:cs typeface="Helvetica" panose="020B0604020202020204" pitchFamily="34" charset="0"/>
            </a:endParaRPr>
          </a:p>
          <a:p>
            <a:pPr>
              <a:lnSpc>
                <a:spcPct val="70000"/>
              </a:lnSpc>
              <a:buClr>
                <a:srgbClr val="256882"/>
              </a:buClr>
              <a:buFont typeface="Arial" panose="020B0604020202020204" pitchFamily="34" charset="0"/>
              <a:buNone/>
            </a:pPr>
            <a:endParaRPr lang="en-US" altLang="en-US" sz="4600" dirty="0">
              <a:solidFill>
                <a:srgbClr val="595959"/>
              </a:solidFill>
              <a:latin typeface="+mj-lt"/>
              <a:cs typeface="Helvetica" panose="020B0604020202020204" pitchFamily="34" charset="0"/>
            </a:endParaRPr>
          </a:p>
          <a:p>
            <a:pPr>
              <a:lnSpc>
                <a:spcPct val="70000"/>
              </a:lnSpc>
              <a:buClr>
                <a:srgbClr val="256882"/>
              </a:buClr>
              <a:buFont typeface="Arial" panose="020B0604020202020204" pitchFamily="34" charset="0"/>
              <a:buBlip>
                <a:blip r:embed="rId3"/>
              </a:buBlip>
            </a:pPr>
            <a:r>
              <a:rPr lang="en-US" altLang="en-US" sz="7000" b="1" dirty="0">
                <a:solidFill>
                  <a:srgbClr val="595959"/>
                </a:solidFill>
                <a:latin typeface="+mj-lt"/>
                <a:cs typeface="Helvetica" panose="020B0604020202020204" pitchFamily="34" charset="0"/>
              </a:rPr>
              <a:t>CHANGE</a:t>
            </a:r>
            <a:r>
              <a:rPr lang="en-US" altLang="en-US" sz="4600" dirty="0">
                <a:solidFill>
                  <a:srgbClr val="595959"/>
                </a:solidFill>
                <a:latin typeface="+mj-lt"/>
                <a:cs typeface="Helvetica" panose="020B0604020202020204" pitchFamily="34" charset="0"/>
              </a:rPr>
              <a:t>: </a:t>
            </a:r>
            <a:r>
              <a:rPr lang="en-US" altLang="en-US" sz="4300" dirty="0" smtClean="0">
                <a:solidFill>
                  <a:srgbClr val="595959"/>
                </a:solidFill>
                <a:latin typeface="+mj-lt"/>
                <a:cs typeface="Helvetica" panose="020B0604020202020204" pitchFamily="34" charset="0"/>
              </a:rPr>
              <a:t>what is their problem/goal?</a:t>
            </a:r>
          </a:p>
          <a:p>
            <a:pPr>
              <a:lnSpc>
                <a:spcPct val="70000"/>
              </a:lnSpc>
              <a:buClr>
                <a:srgbClr val="256882"/>
              </a:buClr>
              <a:buFont typeface="Arial" panose="020B0604020202020204" pitchFamily="34" charset="0"/>
              <a:buBlip>
                <a:blip r:embed="rId3"/>
              </a:buBlip>
            </a:pPr>
            <a:endParaRPr lang="en-US" altLang="en-US" sz="4600" dirty="0">
              <a:solidFill>
                <a:srgbClr val="595959"/>
              </a:solidFill>
              <a:latin typeface="+mj-lt"/>
              <a:cs typeface="Helvetica" panose="020B0604020202020204" pitchFamily="34" charset="0"/>
            </a:endParaRPr>
          </a:p>
          <a:p>
            <a:pPr>
              <a:lnSpc>
                <a:spcPct val="70000"/>
              </a:lnSpc>
              <a:buClr>
                <a:srgbClr val="256882"/>
              </a:buClr>
              <a:buFont typeface="Arial" panose="020B0604020202020204" pitchFamily="34" charset="0"/>
              <a:buBlip>
                <a:blip r:embed="rId3"/>
              </a:buBlip>
            </a:pPr>
            <a:r>
              <a:rPr lang="en-US" altLang="en-US" sz="7000" b="1" dirty="0">
                <a:solidFill>
                  <a:srgbClr val="595959"/>
                </a:solidFill>
                <a:latin typeface="+mj-lt"/>
                <a:cs typeface="Helvetica" panose="020B0604020202020204" pitchFamily="34" charset="0"/>
              </a:rPr>
              <a:t>POWER</a:t>
            </a:r>
            <a:r>
              <a:rPr lang="en-US" altLang="en-US" sz="4600" dirty="0">
                <a:solidFill>
                  <a:srgbClr val="595959"/>
                </a:solidFill>
                <a:latin typeface="+mj-lt"/>
                <a:cs typeface="Helvetica" panose="020B0604020202020204" pitchFamily="34" charset="0"/>
              </a:rPr>
              <a:t>: </a:t>
            </a:r>
            <a:r>
              <a:rPr lang="en-US" altLang="en-US" sz="4300" dirty="0" smtClean="0">
                <a:solidFill>
                  <a:srgbClr val="595959"/>
                </a:solidFill>
                <a:latin typeface="+mj-lt"/>
                <a:cs typeface="Helvetica" panose="020B0604020202020204" pitchFamily="34" charset="0"/>
              </a:rPr>
              <a:t>how can they turn their resources into the power they need to achieve the change they want?</a:t>
            </a:r>
          </a:p>
          <a:p>
            <a:pPr>
              <a:lnSpc>
                <a:spcPct val="70000"/>
              </a:lnSpc>
              <a:buClr>
                <a:srgbClr val="256882"/>
              </a:buClr>
              <a:buFont typeface="Arial" panose="020B0604020202020204" pitchFamily="34" charset="0"/>
              <a:buBlip>
                <a:blip r:embed="rId3"/>
              </a:buBlip>
            </a:pPr>
            <a:endParaRPr lang="en-US" altLang="en-US" sz="4600" dirty="0">
              <a:solidFill>
                <a:srgbClr val="595959"/>
              </a:solidFill>
              <a:latin typeface="+mj-lt"/>
              <a:ea typeface="DUSTISMO REGULAR"/>
              <a:cs typeface="DUSTISMO REGULAR"/>
            </a:endParaRPr>
          </a:p>
          <a:p>
            <a:pPr>
              <a:lnSpc>
                <a:spcPct val="70000"/>
              </a:lnSpc>
              <a:buClr>
                <a:srgbClr val="256882"/>
              </a:buClr>
              <a:buFont typeface="Arial" panose="020B0604020202020204" pitchFamily="34" charset="0"/>
              <a:buNone/>
            </a:pPr>
            <a:endParaRPr lang="en-US" altLang="en-US" sz="4600" dirty="0">
              <a:solidFill>
                <a:srgbClr val="595959"/>
              </a:solidFill>
              <a:latin typeface="+mj-lt"/>
              <a:ea typeface="DUSTISMO REGULAR"/>
              <a:cs typeface="DUSTISM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716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68"/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72123" y="1247717"/>
            <a:ext cx="9596717" cy="45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34818" name="Shape 169"/>
          <p:cNvSpPr txBox="1">
            <a:spLocks noChangeArrowheads="1"/>
          </p:cNvSpPr>
          <p:nvPr/>
        </p:nvSpPr>
        <p:spPr bwMode="auto">
          <a:xfrm>
            <a:off x="1524000" y="2636838"/>
            <a:ext cx="9144000" cy="2074862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91425" tIns="45700" rIns="91425" bIns="457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3300" b="1" dirty="0">
                <a:solidFill>
                  <a:srgbClr val="FFFFFF"/>
                </a:solidFill>
                <a:latin typeface="+mj-lt"/>
                <a:sym typeface="Questrial"/>
              </a:rPr>
              <a:t>Taking responsibility </a:t>
            </a:r>
          </a:p>
          <a:p>
            <a:pPr algn="ctr" eaLnBrk="1" hangingPunct="1">
              <a:buSzPct val="25000"/>
            </a:pPr>
            <a:r>
              <a:rPr lang="en-US" altLang="en-US" sz="3300" b="1" dirty="0">
                <a:solidFill>
                  <a:srgbClr val="FFFFFF"/>
                </a:solidFill>
                <a:latin typeface="+mj-lt"/>
                <a:sym typeface="Questrial"/>
              </a:rPr>
              <a:t>for enabling others </a:t>
            </a:r>
          </a:p>
          <a:p>
            <a:pPr algn="ctr" eaLnBrk="1" hangingPunct="1">
              <a:buSzPct val="25000"/>
            </a:pPr>
            <a:r>
              <a:rPr lang="en-US" altLang="en-US" sz="3300" b="1" dirty="0">
                <a:solidFill>
                  <a:srgbClr val="FFFFFF"/>
                </a:solidFill>
                <a:latin typeface="+mj-lt"/>
                <a:sym typeface="Questrial"/>
              </a:rPr>
              <a:t>to achieve shared purpose </a:t>
            </a:r>
          </a:p>
          <a:p>
            <a:pPr algn="ctr" eaLnBrk="1" hangingPunct="1">
              <a:buSzPct val="25000"/>
            </a:pPr>
            <a:r>
              <a:rPr lang="en-US" altLang="en-US" sz="3300" b="1" dirty="0">
                <a:solidFill>
                  <a:srgbClr val="FFFFFF"/>
                </a:solidFill>
                <a:latin typeface="+mj-lt"/>
                <a:sym typeface="Questrial"/>
              </a:rPr>
              <a:t>in the face of uncertainty.</a:t>
            </a:r>
          </a:p>
        </p:txBody>
      </p:sp>
      <p:sp>
        <p:nvSpPr>
          <p:cNvPr id="34819" name="Shape 170"/>
          <p:cNvSpPr txBox="1">
            <a:spLocks/>
          </p:cNvSpPr>
          <p:nvPr/>
        </p:nvSpPr>
        <p:spPr bwMode="auto">
          <a:xfrm>
            <a:off x="0" y="193617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Aft>
                <a:spcPts val="1200"/>
              </a:spcAft>
              <a:buFont typeface="Arial" panose="020B0604020202020204" pitchFamily="34" charset="0"/>
              <a:buChar char="–"/>
              <a:defRPr sz="2400"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Aft>
                <a:spcPts val="1200"/>
              </a:spcAft>
              <a:buFont typeface="Arial" panose="020B0604020202020204" pitchFamily="34" charset="0"/>
              <a:buChar char="–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Aft>
                <a:spcPts val="1200"/>
              </a:spcAft>
              <a:buFont typeface="Arial" panose="020B0604020202020204" pitchFamily="34" charset="0"/>
              <a:buChar char="»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Questrial"/>
              <a:buNone/>
            </a:pPr>
            <a:r>
              <a:rPr lang="en-US" altLang="en-US" sz="6000" b="1" dirty="0">
                <a:solidFill>
                  <a:srgbClr val="000000"/>
                </a:solidFill>
                <a:latin typeface="+mj-lt"/>
                <a:sym typeface="Questrial"/>
              </a:rPr>
              <a:t>What is leadership?</a:t>
            </a:r>
          </a:p>
        </p:txBody>
      </p:sp>
    </p:spTree>
    <p:extLst>
      <p:ext uri="{BB962C8B-B14F-4D97-AF65-F5344CB8AC3E}">
        <p14:creationId xmlns:p14="http://schemas.microsoft.com/office/powerpoint/2010/main" val="40402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731892"/>
              </p:ext>
            </p:extLst>
          </p:nvPr>
        </p:nvGraphicFramePr>
        <p:xfrm>
          <a:off x="325121" y="690879"/>
          <a:ext cx="10810238" cy="5299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1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162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>
                          <a:latin typeface="+mj-lt"/>
                        </a:rPr>
                        <a:t>DISORGANIZATION</a:t>
                      </a:r>
                      <a:endParaRPr lang="en-US" sz="3500" dirty="0">
                        <a:latin typeface="+mj-lt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latin typeface="+mj-lt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 smtClean="0">
                          <a:latin typeface="+mj-lt"/>
                        </a:rPr>
                        <a:t>ORGANIZATION</a:t>
                      </a:r>
                      <a:endParaRPr lang="en-US" sz="3500" b="1" dirty="0">
                        <a:latin typeface="+mj-lt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73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PASSIVE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ACTIVE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18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DIVIDED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UNITED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33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DRIFT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PURPOSE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40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REACTIVE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INITIATIVE</a:t>
                      </a:r>
                    </a:p>
                    <a:p>
                      <a:pPr algn="ctr"/>
                      <a:endParaRPr lang="en-US" sz="3000" dirty="0" smtClean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873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INACTION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CHANGE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1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689946"/>
              </p:ext>
            </p:extLst>
          </p:nvPr>
        </p:nvGraphicFramePr>
        <p:xfrm>
          <a:off x="697422" y="581058"/>
          <a:ext cx="10675077" cy="583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9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1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4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1196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>
                          <a:latin typeface="+mj-lt"/>
                        </a:rPr>
                        <a:t>DISORGANIZATION</a:t>
                      </a:r>
                      <a:endParaRPr lang="en-US" sz="3500" dirty="0">
                        <a:latin typeface="+mj-lt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>
                          <a:latin typeface="+mj-lt"/>
                        </a:rPr>
                        <a:t>LEADERSHIP</a:t>
                      </a:r>
                      <a:endParaRPr lang="en-US" sz="3500" dirty="0">
                        <a:latin typeface="+mj-lt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>
                          <a:latin typeface="+mj-lt"/>
                        </a:rPr>
                        <a:t>ORGANIZATION</a:t>
                      </a:r>
                      <a:endParaRPr lang="en-US" sz="3500" dirty="0">
                        <a:latin typeface="+mj-lt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PASSIVE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SHARED</a:t>
                      </a:r>
                    </a:p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 STORY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ACTIVE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588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DIVIDED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RELATIONAL</a:t>
                      </a:r>
                      <a:r>
                        <a:rPr lang="en-US" sz="3000" baseline="0" dirty="0" smtClean="0">
                          <a:latin typeface="+mj-lt"/>
                        </a:rPr>
                        <a:t> COMMITMENT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UNITED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DRIFT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CLEAR </a:t>
                      </a:r>
                    </a:p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STRUCTURE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PURPOSE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REACTIVE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CREATIVE STRATEGY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INITIATIVE</a:t>
                      </a:r>
                    </a:p>
                    <a:p>
                      <a:pPr algn="ctr"/>
                      <a:endParaRPr lang="en-US" sz="3000" dirty="0" smtClean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7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INACTION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EFFECTIVE</a:t>
                      </a:r>
                    </a:p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ACTION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+mj-lt"/>
                        </a:rPr>
                        <a:t>CHANGE</a:t>
                      </a:r>
                      <a:endParaRPr lang="en-US" sz="30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6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13" y="216319"/>
            <a:ext cx="10515600" cy="991379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5 Practices</a:t>
            </a:r>
            <a:endParaRPr lang="en-US" sz="4800" dirty="0"/>
          </a:p>
        </p:txBody>
      </p:sp>
      <p:sp>
        <p:nvSpPr>
          <p:cNvPr id="8" name="Chevron 7"/>
          <p:cNvSpPr/>
          <p:nvPr/>
        </p:nvSpPr>
        <p:spPr>
          <a:xfrm>
            <a:off x="776378" y="1357124"/>
            <a:ext cx="2890568" cy="746451"/>
          </a:xfrm>
          <a:prstGeom prst="chevron">
            <a:avLst/>
          </a:prstGeom>
          <a:solidFill>
            <a:srgbClr val="5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1. Story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2536166" y="2342342"/>
            <a:ext cx="2898475" cy="832179"/>
          </a:xfrm>
          <a:prstGeom prst="chevron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2. Relationships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4278703" y="3419410"/>
            <a:ext cx="2890568" cy="733245"/>
          </a:xfrm>
          <a:prstGeom prst="chevr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3. Teams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6349041" y="4529029"/>
            <a:ext cx="2898475" cy="767590"/>
          </a:xfrm>
          <a:prstGeom prst="chevron">
            <a:avLst/>
          </a:prstGeom>
          <a:solidFill>
            <a:srgbClr val="F716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4. Strategy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19714" y="5572670"/>
            <a:ext cx="2890568" cy="741872"/>
          </a:xfrm>
          <a:prstGeom prst="chevron">
            <a:avLst/>
          </a:prstGeom>
          <a:solidFill>
            <a:srgbClr val="FA42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5. Action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556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674814" y="-26988"/>
            <a:ext cx="875823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Century Gothic"/>
              </a:rPr>
              <a:t>Organizing Tradition</a:t>
            </a:r>
          </a:p>
        </p:txBody>
      </p:sp>
      <p:sp>
        <p:nvSpPr>
          <p:cNvPr id="82" name="Sun 81"/>
          <p:cNvSpPr>
            <a:spLocks noChangeArrowheads="1"/>
          </p:cNvSpPr>
          <p:nvPr/>
        </p:nvSpPr>
        <p:spPr bwMode="auto">
          <a:xfrm>
            <a:off x="6504441" y="788806"/>
            <a:ext cx="2114550" cy="132715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6814930" y="1209820"/>
            <a:ext cx="161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i="1" u="sng" dirty="0"/>
              <a:t>CHANGE</a:t>
            </a:r>
          </a:p>
        </p:txBody>
      </p:sp>
      <p:sp>
        <p:nvSpPr>
          <p:cNvPr id="84" name="Round Single Corner Rectangle 83"/>
          <p:cNvSpPr>
            <a:spLocks/>
          </p:cNvSpPr>
          <p:nvPr/>
        </p:nvSpPr>
        <p:spPr bwMode="auto">
          <a:xfrm>
            <a:off x="443426" y="5585545"/>
            <a:ext cx="3309937" cy="638175"/>
          </a:xfrm>
          <a:custGeom>
            <a:avLst/>
            <a:gdLst>
              <a:gd name="T0" fmla="*/ 0 w 3310541"/>
              <a:gd name="T1" fmla="*/ 0 h 638174"/>
              <a:gd name="T2" fmla="*/ 3204177 w 3310541"/>
              <a:gd name="T3" fmla="*/ 0 h 638174"/>
              <a:gd name="T4" fmla="*/ 3310541 w 3310541"/>
              <a:gd name="T5" fmla="*/ 106364 h 638174"/>
              <a:gd name="T6" fmla="*/ 3310541 w 3310541"/>
              <a:gd name="T7" fmla="*/ 638174 h 638174"/>
              <a:gd name="T8" fmla="*/ 0 w 3310541"/>
              <a:gd name="T9" fmla="*/ 638174 h 638174"/>
              <a:gd name="T10" fmla="*/ 0 w 3310541"/>
              <a:gd name="T11" fmla="*/ 0 h 638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10541"/>
              <a:gd name="T19" fmla="*/ 0 h 638174"/>
              <a:gd name="T20" fmla="*/ 3310541 w 3310541"/>
              <a:gd name="T21" fmla="*/ 638174 h 6381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10541" h="638174">
                <a:moveTo>
                  <a:pt x="0" y="0"/>
                </a:moveTo>
                <a:lnTo>
                  <a:pt x="3204177" y="0"/>
                </a:lnTo>
                <a:cubicBezTo>
                  <a:pt x="3262920" y="0"/>
                  <a:pt x="3310541" y="47621"/>
                  <a:pt x="3310541" y="106364"/>
                </a:cubicBezTo>
                <a:lnTo>
                  <a:pt x="3310541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000" dirty="0">
                <a:solidFill>
                  <a:schemeClr val="lt1"/>
                </a:solidFill>
              </a:rPr>
              <a:t>RESOURCES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802924" y="3739317"/>
            <a:ext cx="20669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00" dirty="0"/>
              <a:t>Constituency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378339" y="870098"/>
            <a:ext cx="344011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500" dirty="0"/>
              <a:t>Organizers step up…</a:t>
            </a:r>
          </a:p>
        </p:txBody>
      </p:sp>
      <p:sp>
        <p:nvSpPr>
          <p:cNvPr id="87" name="&quot;No&quot; Symbol 86"/>
          <p:cNvSpPr>
            <a:spLocks/>
          </p:cNvSpPr>
          <p:nvPr/>
        </p:nvSpPr>
        <p:spPr bwMode="auto">
          <a:xfrm>
            <a:off x="6126060" y="2076973"/>
            <a:ext cx="1298575" cy="1333500"/>
          </a:xfrm>
          <a:custGeom>
            <a:avLst/>
            <a:gdLst>
              <a:gd name="T0" fmla="*/ 0 w 1299157"/>
              <a:gd name="T1" fmla="*/ 667152 h 1334304"/>
              <a:gd name="T2" fmla="*/ 649579 w 1299157"/>
              <a:gd name="T3" fmla="*/ 0 h 1334304"/>
              <a:gd name="T4" fmla="*/ 1299158 w 1299157"/>
              <a:gd name="T5" fmla="*/ 667152 h 1334304"/>
              <a:gd name="T6" fmla="*/ 649579 w 1299157"/>
              <a:gd name="T7" fmla="*/ 1334304 h 1334304"/>
              <a:gd name="T8" fmla="*/ 0 w 1299157"/>
              <a:gd name="T9" fmla="*/ 667152 h 1334304"/>
              <a:gd name="T10" fmla="*/ 1006800 w 1299157"/>
              <a:gd name="T11" fmla="*/ 868423 h 1334304"/>
              <a:gd name="T12" fmla="*/ 946388 w 1299157"/>
              <a:gd name="T13" fmla="*/ 378161 h 1334304"/>
              <a:gd name="T14" fmla="*/ 453470 w 1299157"/>
              <a:gd name="T15" fmla="*/ 296284 h 1334304"/>
              <a:gd name="T16" fmla="*/ 1006800 w 1299157"/>
              <a:gd name="T17" fmla="*/ 868423 h 1334304"/>
              <a:gd name="T18" fmla="*/ 292357 w 1299157"/>
              <a:gd name="T19" fmla="*/ 465881 h 1334304"/>
              <a:gd name="T20" fmla="*/ 352769 w 1299157"/>
              <a:gd name="T21" fmla="*/ 956143 h 1334304"/>
              <a:gd name="T22" fmla="*/ 845687 w 1299157"/>
              <a:gd name="T23" fmla="*/ 1038020 h 1334304"/>
              <a:gd name="T24" fmla="*/ 292357 w 1299157"/>
              <a:gd name="T25" fmla="*/ 465881 h 13343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99157" h="1334304">
                <a:moveTo>
                  <a:pt x="0" y="667152"/>
                </a:moveTo>
                <a:cubicBezTo>
                  <a:pt x="0" y="298694"/>
                  <a:pt x="290826" y="0"/>
                  <a:pt x="649579" y="0"/>
                </a:cubicBezTo>
                <a:cubicBezTo>
                  <a:pt x="1008332" y="0"/>
                  <a:pt x="1299158" y="298694"/>
                  <a:pt x="1299158" y="667152"/>
                </a:cubicBezTo>
                <a:cubicBezTo>
                  <a:pt x="1299158" y="1035610"/>
                  <a:pt x="1008332" y="1334304"/>
                  <a:pt x="649579" y="1334304"/>
                </a:cubicBezTo>
                <a:cubicBezTo>
                  <a:pt x="290826" y="1334304"/>
                  <a:pt x="0" y="1035610"/>
                  <a:pt x="0" y="667152"/>
                </a:cubicBezTo>
                <a:close/>
                <a:moveTo>
                  <a:pt x="1006800" y="868423"/>
                </a:moveTo>
                <a:cubicBezTo>
                  <a:pt x="1089627" y="708417"/>
                  <a:pt x="1065314" y="511108"/>
                  <a:pt x="946388" y="378161"/>
                </a:cubicBezTo>
                <a:cubicBezTo>
                  <a:pt x="819466" y="236276"/>
                  <a:pt x="616352" y="202537"/>
                  <a:pt x="453470" y="296284"/>
                </a:cubicBezTo>
                <a:lnTo>
                  <a:pt x="1006800" y="868423"/>
                </a:lnTo>
                <a:close/>
                <a:moveTo>
                  <a:pt x="292357" y="465881"/>
                </a:moveTo>
                <a:cubicBezTo>
                  <a:pt x="209530" y="625887"/>
                  <a:pt x="233843" y="823196"/>
                  <a:pt x="352769" y="956143"/>
                </a:cubicBezTo>
                <a:cubicBezTo>
                  <a:pt x="479691" y="1098028"/>
                  <a:pt x="682805" y="1131767"/>
                  <a:pt x="845687" y="1038020"/>
                </a:cubicBezTo>
                <a:lnTo>
                  <a:pt x="292357" y="465881"/>
                </a:ln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7973633" y="2234225"/>
            <a:ext cx="19351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00" dirty="0"/>
              <a:t>Opposition: Status Quo</a:t>
            </a:r>
          </a:p>
        </p:txBody>
      </p:sp>
      <p:sp>
        <p:nvSpPr>
          <p:cNvPr id="89" name="Striped Right Arrow 88"/>
          <p:cNvSpPr>
            <a:spLocks/>
          </p:cNvSpPr>
          <p:nvPr/>
        </p:nvSpPr>
        <p:spPr bwMode="auto">
          <a:xfrm rot="-2611105">
            <a:off x="3133155" y="3553233"/>
            <a:ext cx="5080000" cy="263525"/>
          </a:xfrm>
          <a:custGeom>
            <a:avLst/>
            <a:gdLst>
              <a:gd name="T0" fmla="*/ 0 w 5080667"/>
              <a:gd name="T1" fmla="*/ 65836 h 263342"/>
              <a:gd name="T2" fmla="*/ 8229 w 5080667"/>
              <a:gd name="T3" fmla="*/ 65836 h 263342"/>
              <a:gd name="T4" fmla="*/ 8229 w 5080667"/>
              <a:gd name="T5" fmla="*/ 197507 h 263342"/>
              <a:gd name="T6" fmla="*/ 0 w 5080667"/>
              <a:gd name="T7" fmla="*/ 197507 h 263342"/>
              <a:gd name="T8" fmla="*/ 0 w 5080667"/>
              <a:gd name="T9" fmla="*/ 65836 h 263342"/>
              <a:gd name="T10" fmla="*/ 16459 w 5080667"/>
              <a:gd name="T11" fmla="*/ 65836 h 263342"/>
              <a:gd name="T12" fmla="*/ 32918 w 5080667"/>
              <a:gd name="T13" fmla="*/ 65836 h 263342"/>
              <a:gd name="T14" fmla="*/ 32918 w 5080667"/>
              <a:gd name="T15" fmla="*/ 197507 h 263342"/>
              <a:gd name="T16" fmla="*/ 16459 w 5080667"/>
              <a:gd name="T17" fmla="*/ 197507 h 263342"/>
              <a:gd name="T18" fmla="*/ 16459 w 5080667"/>
              <a:gd name="T19" fmla="*/ 65836 h 263342"/>
              <a:gd name="T20" fmla="*/ 41147 w 5080667"/>
              <a:gd name="T21" fmla="*/ 65836 h 263342"/>
              <a:gd name="T22" fmla="*/ 4948996 w 5080667"/>
              <a:gd name="T23" fmla="*/ 65836 h 263342"/>
              <a:gd name="T24" fmla="*/ 4948996 w 5080667"/>
              <a:gd name="T25" fmla="*/ 0 h 263342"/>
              <a:gd name="T26" fmla="*/ 5080667 w 5080667"/>
              <a:gd name="T27" fmla="*/ 131671 h 263342"/>
              <a:gd name="T28" fmla="*/ 4948996 w 5080667"/>
              <a:gd name="T29" fmla="*/ 263342 h 263342"/>
              <a:gd name="T30" fmla="*/ 4948996 w 5080667"/>
              <a:gd name="T31" fmla="*/ 197507 h 263342"/>
              <a:gd name="T32" fmla="*/ 41147 w 5080667"/>
              <a:gd name="T33" fmla="*/ 197507 h 263342"/>
              <a:gd name="T34" fmla="*/ 41147 w 5080667"/>
              <a:gd name="T35" fmla="*/ 65836 h 26334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080667" h="263342">
                <a:moveTo>
                  <a:pt x="0" y="65836"/>
                </a:moveTo>
                <a:lnTo>
                  <a:pt x="8229" y="65836"/>
                </a:lnTo>
                <a:lnTo>
                  <a:pt x="8229" y="197507"/>
                </a:lnTo>
                <a:lnTo>
                  <a:pt x="0" y="197507"/>
                </a:lnTo>
                <a:lnTo>
                  <a:pt x="0" y="65836"/>
                </a:lnTo>
                <a:close/>
                <a:moveTo>
                  <a:pt x="16459" y="65836"/>
                </a:moveTo>
                <a:lnTo>
                  <a:pt x="32918" y="65836"/>
                </a:lnTo>
                <a:lnTo>
                  <a:pt x="32918" y="197507"/>
                </a:lnTo>
                <a:lnTo>
                  <a:pt x="16459" y="197507"/>
                </a:lnTo>
                <a:lnTo>
                  <a:pt x="16459" y="65836"/>
                </a:lnTo>
                <a:close/>
                <a:moveTo>
                  <a:pt x="41147" y="65836"/>
                </a:moveTo>
                <a:lnTo>
                  <a:pt x="4948996" y="65836"/>
                </a:lnTo>
                <a:lnTo>
                  <a:pt x="4948996" y="0"/>
                </a:lnTo>
                <a:lnTo>
                  <a:pt x="5080667" y="131671"/>
                </a:lnTo>
                <a:lnTo>
                  <a:pt x="4948996" y="263342"/>
                </a:lnTo>
                <a:lnTo>
                  <a:pt x="4948996" y="197507"/>
                </a:lnTo>
                <a:lnTo>
                  <a:pt x="41147" y="197507"/>
                </a:lnTo>
                <a:lnTo>
                  <a:pt x="41147" y="65836"/>
                </a:ln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 rot="-2671306">
            <a:off x="4552314" y="4121978"/>
            <a:ext cx="1909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</a:rPr>
              <a:t>POWER</a:t>
            </a:r>
          </a:p>
        </p:txBody>
      </p:sp>
      <p:cxnSp>
        <p:nvCxnSpPr>
          <p:cNvPr id="59" name="Straight Arrow Connector 58"/>
          <p:cNvCxnSpPr>
            <a:cxnSpLocks noChangeShapeType="1"/>
          </p:cNvCxnSpPr>
          <p:nvPr/>
        </p:nvCxnSpPr>
        <p:spPr bwMode="auto">
          <a:xfrm rot="5400000">
            <a:off x="1155832" y="3017452"/>
            <a:ext cx="13335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1351671" y="2870207"/>
            <a:ext cx="115887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-128"/>
              </a:rPr>
              <a:t>BUILD</a:t>
            </a:r>
          </a:p>
        </p:txBody>
      </p:sp>
      <p:sp>
        <p:nvSpPr>
          <p:cNvPr id="58" name="Lightning Bolt 57"/>
          <p:cNvSpPr>
            <a:spLocks noChangeArrowheads="1"/>
          </p:cNvSpPr>
          <p:nvPr/>
        </p:nvSpPr>
        <p:spPr bwMode="auto">
          <a:xfrm rot="3783084">
            <a:off x="3192891" y="1382164"/>
            <a:ext cx="2390775" cy="2638425"/>
          </a:xfrm>
          <a:prstGeom prst="lightningBolt">
            <a:avLst/>
          </a:prstGeom>
          <a:solidFill>
            <a:srgbClr val="C0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 rot="21220149">
            <a:off x="3446088" y="2027826"/>
            <a:ext cx="2420938" cy="584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1"/>
            <a:tileRect/>
          </a:gradFill>
          <a:ln w="12700">
            <a:solidFill>
              <a:schemeClr val="tx1"/>
            </a:solidFill>
            <a:prstDash val="solid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charset="0"/>
                <a:ea typeface="ＭＳ Ｐゴシック" charset="-128"/>
              </a:rPr>
              <a:t>PROBLEM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220437" y="1324274"/>
            <a:ext cx="1231900" cy="123190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9" y="4139510"/>
            <a:ext cx="23368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322" y="3096238"/>
            <a:ext cx="10795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4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598821" y="1281772"/>
            <a:ext cx="5390147" cy="47404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983835" y="1925052"/>
            <a:ext cx="6112039" cy="2874678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74217" y="3236494"/>
            <a:ext cx="4599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CAMPAIGN CYCLE</a:t>
            </a:r>
            <a:endParaRPr lang="en-US" sz="48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580" y="403688"/>
            <a:ext cx="84824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ORGANIZATION CYCLE</a:t>
            </a:r>
            <a:endParaRPr lang="en-US" sz="4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8667185">
            <a:off x="2172003" y="1833797"/>
            <a:ext cx="1783465" cy="1249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114800" y="1710813"/>
            <a:ext cx="0" cy="433602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028038" y="1710813"/>
            <a:ext cx="0" cy="433602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9528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33" y="1787236"/>
            <a:ext cx="8596668" cy="1690255"/>
          </a:xfrm>
        </p:spPr>
        <p:txBody>
          <a:bodyPr>
            <a:noAutofit/>
          </a:bodyPr>
          <a:lstStyle/>
          <a:p>
            <a:r>
              <a:rPr lang="en-US" sz="9600" dirty="0" smtClean="0"/>
              <a:t>Who’s Here?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33700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62" y="472440"/>
            <a:ext cx="10058400" cy="588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80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erryburridge.files.wordpress.com/2014/04/crashed-cyclis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17" y="383165"/>
            <a:ext cx="9722604" cy="61294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extLst/>
        </p:spPr>
      </p:pic>
    </p:spTree>
    <p:extLst>
      <p:ext uri="{BB962C8B-B14F-4D97-AF65-F5344CB8AC3E}">
        <p14:creationId xmlns:p14="http://schemas.microsoft.com/office/powerpoint/2010/main" val="5433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8631" y="2169007"/>
            <a:ext cx="4007042" cy="1646302"/>
          </a:xfrm>
        </p:spPr>
        <p:txBody>
          <a:bodyPr/>
          <a:lstStyle/>
          <a:p>
            <a:pPr algn="l"/>
            <a:r>
              <a:rPr lang="en-US" sz="9600" dirty="0" smtClean="0"/>
              <a:t>Break!</a:t>
            </a:r>
            <a:endParaRPr lang="en-US" sz="9600" dirty="0"/>
          </a:p>
        </p:txBody>
      </p:sp>
      <p:pic>
        <p:nvPicPr>
          <p:cNvPr id="1028" name="Picture 4" descr="https://upload.wikimedia.org/wikipedia/commons/4/45/A_small_cup_of_coff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6" y="1652921"/>
            <a:ext cx="3571298" cy="267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637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677" y="2052200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Introduction to Public Narrative and Story of Self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33" y="4676763"/>
            <a:ext cx="5682288" cy="19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Cambria"/>
                <a:cs typeface="Cambria"/>
              </a:rPr>
              <a:t>Steph’s</a:t>
            </a:r>
            <a:r>
              <a:rPr lang="en-US" sz="3200" dirty="0">
                <a:latin typeface="Cambria"/>
                <a:cs typeface="Cambria"/>
              </a:rPr>
              <a:t> 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51" y="0"/>
            <a:ext cx="488224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34" y="0"/>
            <a:ext cx="7365085" cy="3713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7" y="3713870"/>
            <a:ext cx="4487573" cy="3144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66" y="3713871"/>
            <a:ext cx="3976468" cy="314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68"/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147483" y="1247717"/>
            <a:ext cx="9596717" cy="45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34818" name="Shape 169"/>
          <p:cNvSpPr txBox="1">
            <a:spLocks noChangeArrowheads="1"/>
          </p:cNvSpPr>
          <p:nvPr/>
        </p:nvSpPr>
        <p:spPr bwMode="auto">
          <a:xfrm>
            <a:off x="320040" y="2129571"/>
            <a:ext cx="9144000" cy="2074862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91425" tIns="45700" rIns="91425" bIns="457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Taking responsibility </a:t>
            </a:r>
          </a:p>
          <a:p>
            <a:pPr algn="ctr" eaLnBrk="1" hangingPunct="1">
              <a:buSzPct val="25000"/>
            </a:pPr>
            <a:r>
              <a:rPr lang="en-US" alt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for enabling others </a:t>
            </a:r>
          </a:p>
          <a:p>
            <a:pPr algn="ctr" eaLnBrk="1" hangingPunct="1">
              <a:buSzPct val="25000"/>
            </a:pPr>
            <a:r>
              <a:rPr lang="en-US" alt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to achieve shared purpose </a:t>
            </a:r>
          </a:p>
          <a:p>
            <a:pPr algn="ctr" eaLnBrk="1" hangingPunct="1">
              <a:buSzPct val="25000"/>
            </a:pPr>
            <a:r>
              <a:rPr lang="en-US" alt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in the face of uncertainty.</a:t>
            </a:r>
          </a:p>
        </p:txBody>
      </p:sp>
      <p:sp>
        <p:nvSpPr>
          <p:cNvPr id="34819" name="Shape 170"/>
          <p:cNvSpPr txBox="1">
            <a:spLocks/>
          </p:cNvSpPr>
          <p:nvPr/>
        </p:nvSpPr>
        <p:spPr bwMode="auto">
          <a:xfrm>
            <a:off x="-280607" y="720667"/>
            <a:ext cx="876576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Aft>
                <a:spcPts val="1200"/>
              </a:spcAft>
              <a:buFont typeface="Arial" panose="020B0604020202020204" pitchFamily="34" charset="0"/>
              <a:buChar char="–"/>
              <a:defRPr sz="2400"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Aft>
                <a:spcPts val="1200"/>
              </a:spcAft>
              <a:buFont typeface="Arial" panose="020B0604020202020204" pitchFamily="34" charset="0"/>
              <a:buChar char="–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Aft>
                <a:spcPts val="1200"/>
              </a:spcAft>
              <a:buFont typeface="Arial" panose="020B0604020202020204" pitchFamily="34" charset="0"/>
              <a:buChar char="»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>
                <a:solidFill>
                  <a:srgbClr val="26262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Questrial"/>
              <a:buNone/>
            </a:pPr>
            <a:r>
              <a:rPr lang="en-US" alt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What is </a:t>
            </a:r>
            <a:r>
              <a:rPr lang="en-US" altLang="en-US" sz="5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Leadership</a:t>
            </a:r>
            <a:r>
              <a:rPr lang="en-US" alt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13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Shape 22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6" y="296259"/>
            <a:ext cx="2741612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Shape 22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06" y="2905006"/>
            <a:ext cx="378936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hape 230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83" y="0"/>
            <a:ext cx="24193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hape 231"/>
          <p:cNvSpPr>
            <a:spLocks noChangeArrowheads="1"/>
          </p:cNvSpPr>
          <p:nvPr/>
        </p:nvSpPr>
        <p:spPr bwMode="auto">
          <a:xfrm rot="-1213618">
            <a:off x="1723203" y="2517774"/>
            <a:ext cx="17970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5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HOW</a:t>
            </a:r>
          </a:p>
        </p:txBody>
      </p:sp>
      <p:sp>
        <p:nvSpPr>
          <p:cNvPr id="16" name="Shape 232"/>
          <p:cNvSpPr>
            <a:spLocks noChangeArrowheads="1"/>
          </p:cNvSpPr>
          <p:nvPr/>
        </p:nvSpPr>
        <p:spPr bwMode="auto">
          <a:xfrm rot="1347483">
            <a:off x="6622734" y="2178555"/>
            <a:ext cx="15525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5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WHY</a:t>
            </a:r>
          </a:p>
        </p:txBody>
      </p:sp>
      <p:pic>
        <p:nvPicPr>
          <p:cNvPr id="36870" name="Shape 233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69" y="3156774"/>
            <a:ext cx="230346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hape 234"/>
          <p:cNvSpPr>
            <a:spLocks noChangeArrowheads="1"/>
          </p:cNvSpPr>
          <p:nvPr/>
        </p:nvSpPr>
        <p:spPr bwMode="auto">
          <a:xfrm>
            <a:off x="3089806" y="5219700"/>
            <a:ext cx="42338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4400" b="1" dirty="0"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Mindful Action</a:t>
            </a:r>
          </a:p>
        </p:txBody>
      </p:sp>
      <p:sp>
        <p:nvSpPr>
          <p:cNvPr id="36872" name="Shape 235"/>
          <p:cNvSpPr>
            <a:spLocks noChangeArrowheads="1"/>
          </p:cNvSpPr>
          <p:nvPr/>
        </p:nvSpPr>
        <p:spPr bwMode="auto">
          <a:xfrm rot="-1047240">
            <a:off x="2061224" y="3317756"/>
            <a:ext cx="1457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SzPct val="25000"/>
            </a:pPr>
            <a:r>
              <a:rPr lang="en-US" altLang="en-US" sz="2800" b="1" dirty="0">
                <a:solidFill>
                  <a:srgbClr val="0040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Strategy</a:t>
            </a:r>
          </a:p>
          <a:p>
            <a:pPr algn="r" eaLnBrk="1" hangingPunct="1">
              <a:buSzPct val="25000"/>
            </a:pPr>
            <a:r>
              <a:rPr lang="en-US" altLang="en-US" sz="2800" b="1" dirty="0">
                <a:solidFill>
                  <a:srgbClr val="0040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Analysis</a:t>
            </a:r>
          </a:p>
        </p:txBody>
      </p:sp>
      <p:sp>
        <p:nvSpPr>
          <p:cNvPr id="20" name="Shape 236"/>
          <p:cNvSpPr>
            <a:spLocks noChangeArrowheads="1"/>
          </p:cNvSpPr>
          <p:nvPr/>
        </p:nvSpPr>
        <p:spPr bwMode="auto">
          <a:xfrm rot="1045030">
            <a:off x="7345858" y="3417542"/>
            <a:ext cx="1898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Story</a:t>
            </a:r>
          </a:p>
          <a:p>
            <a:pPr eaLnBrk="1" hangingPunct="1">
              <a:buSzPct val="25000"/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46084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278"/>
          <p:cNvSpPr>
            <a:spLocks noChangeArrowheads="1"/>
          </p:cNvSpPr>
          <p:nvPr/>
        </p:nvSpPr>
        <p:spPr bwMode="auto">
          <a:xfrm>
            <a:off x="9440864" y="1"/>
            <a:ext cx="1235075" cy="684847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0962" name="Shape 279"/>
          <p:cNvSpPr>
            <a:spLocks noChangeArrowheads="1"/>
          </p:cNvSpPr>
          <p:nvPr/>
        </p:nvSpPr>
        <p:spPr bwMode="auto">
          <a:xfrm rot="5394038">
            <a:off x="7010401" y="2886076"/>
            <a:ext cx="61023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4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AGENCY MOTIVATORS</a:t>
            </a:r>
          </a:p>
        </p:txBody>
      </p:sp>
      <p:sp>
        <p:nvSpPr>
          <p:cNvPr id="40963" name="Shape 280"/>
          <p:cNvSpPr>
            <a:spLocks noChangeArrowheads="1"/>
          </p:cNvSpPr>
          <p:nvPr/>
        </p:nvSpPr>
        <p:spPr bwMode="auto">
          <a:xfrm>
            <a:off x="2770189" y="2230438"/>
            <a:ext cx="695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Inertia</a:t>
            </a:r>
          </a:p>
        </p:txBody>
      </p:sp>
      <p:sp>
        <p:nvSpPr>
          <p:cNvPr id="40964" name="Shape 281"/>
          <p:cNvSpPr>
            <a:spLocks noChangeArrowheads="1"/>
          </p:cNvSpPr>
          <p:nvPr/>
        </p:nvSpPr>
        <p:spPr bwMode="auto">
          <a:xfrm>
            <a:off x="2751139" y="2767014"/>
            <a:ext cx="828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Apathy</a:t>
            </a:r>
          </a:p>
        </p:txBody>
      </p:sp>
      <p:sp>
        <p:nvSpPr>
          <p:cNvPr id="40965" name="Shape 282"/>
          <p:cNvSpPr>
            <a:spLocks noChangeArrowheads="1"/>
          </p:cNvSpPr>
          <p:nvPr/>
        </p:nvSpPr>
        <p:spPr bwMode="auto">
          <a:xfrm>
            <a:off x="2744788" y="3302001"/>
            <a:ext cx="4889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Fear</a:t>
            </a:r>
          </a:p>
        </p:txBody>
      </p:sp>
      <p:sp>
        <p:nvSpPr>
          <p:cNvPr id="40966" name="Shape 283"/>
          <p:cNvSpPr>
            <a:spLocks noChangeArrowheads="1"/>
          </p:cNvSpPr>
          <p:nvPr/>
        </p:nvSpPr>
        <p:spPr bwMode="auto">
          <a:xfrm>
            <a:off x="2743200" y="3838576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Isolation</a:t>
            </a:r>
          </a:p>
        </p:txBody>
      </p:sp>
      <p:sp>
        <p:nvSpPr>
          <p:cNvPr id="40967" name="Shape 284"/>
          <p:cNvSpPr>
            <a:spLocks noChangeArrowheads="1"/>
          </p:cNvSpPr>
          <p:nvPr/>
        </p:nvSpPr>
        <p:spPr bwMode="auto">
          <a:xfrm>
            <a:off x="2736851" y="4373563"/>
            <a:ext cx="1147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Self Doubt</a:t>
            </a:r>
          </a:p>
        </p:txBody>
      </p:sp>
      <p:sp>
        <p:nvSpPr>
          <p:cNvPr id="285" name="Shape 285"/>
          <p:cNvSpPr>
            <a:spLocks noChangeArrowheads="1"/>
          </p:cNvSpPr>
          <p:nvPr/>
        </p:nvSpPr>
        <p:spPr bwMode="auto">
          <a:xfrm>
            <a:off x="6497638" y="1258888"/>
            <a:ext cx="269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URGENCY</a:t>
            </a:r>
          </a:p>
        </p:txBody>
      </p:sp>
      <p:sp>
        <p:nvSpPr>
          <p:cNvPr id="286" name="Shape 286"/>
          <p:cNvSpPr>
            <a:spLocks noChangeArrowheads="1"/>
          </p:cNvSpPr>
          <p:nvPr/>
        </p:nvSpPr>
        <p:spPr bwMode="auto">
          <a:xfrm>
            <a:off x="6538913" y="2232025"/>
            <a:ext cx="1916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ANGER</a:t>
            </a:r>
          </a:p>
        </p:txBody>
      </p:sp>
      <p:sp>
        <p:nvSpPr>
          <p:cNvPr id="287" name="Shape 287"/>
          <p:cNvSpPr>
            <a:spLocks noChangeArrowheads="1"/>
          </p:cNvSpPr>
          <p:nvPr/>
        </p:nvSpPr>
        <p:spPr bwMode="auto">
          <a:xfrm>
            <a:off x="6583364" y="3206751"/>
            <a:ext cx="144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HOPE</a:t>
            </a:r>
          </a:p>
        </p:txBody>
      </p:sp>
      <p:sp>
        <p:nvSpPr>
          <p:cNvPr id="288" name="Shape 288"/>
          <p:cNvSpPr>
            <a:spLocks noChangeArrowheads="1"/>
          </p:cNvSpPr>
          <p:nvPr/>
        </p:nvSpPr>
        <p:spPr bwMode="auto">
          <a:xfrm>
            <a:off x="6537325" y="4179888"/>
            <a:ext cx="2903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SOLIDARITY</a:t>
            </a:r>
          </a:p>
        </p:txBody>
      </p:sp>
      <p:sp>
        <p:nvSpPr>
          <p:cNvPr id="289" name="Shape 289"/>
          <p:cNvSpPr>
            <a:spLocks noChangeArrowheads="1"/>
          </p:cNvSpPr>
          <p:nvPr/>
        </p:nvSpPr>
        <p:spPr bwMode="auto">
          <a:xfrm>
            <a:off x="6537325" y="5153026"/>
            <a:ext cx="1652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4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YCMD</a:t>
            </a:r>
          </a:p>
        </p:txBody>
      </p:sp>
      <p:pic>
        <p:nvPicPr>
          <p:cNvPr id="290" name="Shape 29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6" y="1338264"/>
            <a:ext cx="282257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Shape 291"/>
          <p:cNvSpPr>
            <a:spLocks noChangeArrowheads="1"/>
          </p:cNvSpPr>
          <p:nvPr/>
        </p:nvSpPr>
        <p:spPr bwMode="auto">
          <a:xfrm>
            <a:off x="1506537" y="0"/>
            <a:ext cx="1112838" cy="68580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0975" name="Shape 292"/>
          <p:cNvSpPr>
            <a:spLocks noChangeArrowheads="1"/>
          </p:cNvSpPr>
          <p:nvPr/>
        </p:nvSpPr>
        <p:spPr bwMode="auto">
          <a:xfrm rot="-5400000">
            <a:off x="-1011238" y="2990850"/>
            <a:ext cx="6137275" cy="107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48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AGENCY INHIBITORS</a:t>
            </a:r>
          </a:p>
        </p:txBody>
      </p:sp>
      <p:pic>
        <p:nvPicPr>
          <p:cNvPr id="293" name="Shape 29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1165225"/>
            <a:ext cx="19637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" name="Shape 294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1" y="2138363"/>
            <a:ext cx="19018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" name="Shape 295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4" y="3086100"/>
            <a:ext cx="229552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" name="Shape 296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3629025"/>
            <a:ext cx="16970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" name="Shape 297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1" y="4217989"/>
            <a:ext cx="149066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1" name="Shape 320"/>
          <p:cNvSpPr txBox="1">
            <a:spLocks noChangeArrowheads="1"/>
          </p:cNvSpPr>
          <p:nvPr/>
        </p:nvSpPr>
        <p:spPr bwMode="auto">
          <a:xfrm>
            <a:off x="2468564" y="52388"/>
            <a:ext cx="725328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Questrial"/>
              <a:buNone/>
            </a:pPr>
            <a:r>
              <a:rPr lang="en-US" altLang="en-US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AGENCY:</a:t>
            </a:r>
            <a:r>
              <a:rPr lang="en-US" altLang="en-US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 </a:t>
            </a: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THE EMOTIONAL CAPACITY TO MAKE MINDFUL CHOICES</a:t>
            </a:r>
          </a:p>
        </p:txBody>
      </p:sp>
    </p:spTree>
    <p:extLst>
      <p:ext uri="{BB962C8B-B14F-4D97-AF65-F5344CB8AC3E}">
        <p14:creationId xmlns:p14="http://schemas.microsoft.com/office/powerpoint/2010/main" val="1378152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Shape 24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98" y="2965192"/>
            <a:ext cx="4185109" cy="315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Shape 246"/>
          <p:cNvSpPr>
            <a:spLocks noChangeArrowheads="1"/>
          </p:cNvSpPr>
          <p:nvPr/>
        </p:nvSpPr>
        <p:spPr bwMode="auto">
          <a:xfrm flipH="1">
            <a:off x="2689776" y="724581"/>
            <a:ext cx="3318069" cy="2018231"/>
          </a:xfrm>
          <a:prstGeom prst="cloudCallout">
            <a:avLst>
              <a:gd name="adj1" fmla="val -2778"/>
              <a:gd name="adj2" fmla="val 116588"/>
            </a:avLst>
          </a:prstGeom>
          <a:solidFill>
            <a:srgbClr val="00B0F0"/>
          </a:solidFill>
          <a:ln w="9525">
            <a:solidFill>
              <a:srgbClr val="4A7DBA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EMOTIONS</a:t>
            </a:r>
            <a:endParaRPr lang="en-US" altLang="en-US" sz="11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8915" name="Shape 247"/>
          <p:cNvSpPr>
            <a:spLocks noChangeArrowheads="1"/>
          </p:cNvSpPr>
          <p:nvPr/>
        </p:nvSpPr>
        <p:spPr bwMode="auto">
          <a:xfrm flipH="1">
            <a:off x="4965699" y="1548604"/>
            <a:ext cx="2038351" cy="1406527"/>
          </a:xfrm>
          <a:prstGeom prst="cloudCallout">
            <a:avLst>
              <a:gd name="adj1" fmla="val -2778"/>
              <a:gd name="adj2" fmla="val 116588"/>
            </a:avLst>
          </a:prstGeom>
          <a:solidFill>
            <a:srgbClr val="00B0F0"/>
          </a:solidFill>
          <a:ln w="9525">
            <a:solidFill>
              <a:srgbClr val="4A7DBA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sz="18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EMOTIONS</a:t>
            </a:r>
          </a:p>
        </p:txBody>
      </p:sp>
      <p:sp>
        <p:nvSpPr>
          <p:cNvPr id="38916" name="Shape 248"/>
          <p:cNvSpPr>
            <a:spLocks noChangeArrowheads="1"/>
          </p:cNvSpPr>
          <p:nvPr/>
        </p:nvSpPr>
        <p:spPr bwMode="auto">
          <a:xfrm flipH="1">
            <a:off x="6146882" y="606822"/>
            <a:ext cx="3727288" cy="1797049"/>
          </a:xfrm>
          <a:prstGeom prst="cloudCallout">
            <a:avLst>
              <a:gd name="adj1" fmla="val -2778"/>
              <a:gd name="adj2" fmla="val 116588"/>
            </a:avLst>
          </a:prstGeom>
          <a:solidFill>
            <a:srgbClr val="00B0F0"/>
          </a:solidFill>
          <a:ln w="9525">
            <a:solidFill>
              <a:srgbClr val="4A7DBA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EMOTIONS</a:t>
            </a:r>
            <a:endParaRPr lang="en-US" altLang="en-US" sz="11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8917" name="Shape 249"/>
          <p:cNvSpPr>
            <a:spLocks noChangeArrowheads="1"/>
          </p:cNvSpPr>
          <p:nvPr/>
        </p:nvSpPr>
        <p:spPr bwMode="auto">
          <a:xfrm>
            <a:off x="3095578" y="2965192"/>
            <a:ext cx="1095375" cy="908050"/>
          </a:xfrm>
          <a:prstGeom prst="rightArrow">
            <a:avLst>
              <a:gd name="adj1" fmla="val 50000"/>
              <a:gd name="adj2" fmla="val 50022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8918" name="Shape 250"/>
          <p:cNvSpPr>
            <a:spLocks noChangeArrowheads="1"/>
          </p:cNvSpPr>
          <p:nvPr/>
        </p:nvSpPr>
        <p:spPr bwMode="auto">
          <a:xfrm>
            <a:off x="8035924" y="2454274"/>
            <a:ext cx="3562557" cy="2640239"/>
          </a:xfrm>
          <a:prstGeom prst="irregularSeal2">
            <a:avLst/>
          </a:prstGeom>
          <a:solidFill>
            <a:srgbClr val="00B0F0"/>
          </a:solidFill>
          <a:ln w="9525">
            <a:solidFill>
              <a:srgbClr val="4A7DBA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ACTION</a:t>
            </a:r>
            <a:endParaRPr lang="en-US" altLang="en-US" sz="2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8919" name="Shape 251"/>
          <p:cNvSpPr>
            <a:spLocks noChangeArrowheads="1"/>
          </p:cNvSpPr>
          <p:nvPr/>
        </p:nvSpPr>
        <p:spPr bwMode="auto">
          <a:xfrm>
            <a:off x="807747" y="2455135"/>
            <a:ext cx="2154529" cy="1849305"/>
          </a:xfrm>
          <a:prstGeom prst="flowChartTerminator">
            <a:avLst/>
          </a:prstGeom>
          <a:solidFill>
            <a:srgbClr val="00B0F0"/>
          </a:solidFill>
          <a:ln w="9525">
            <a:solidFill>
              <a:srgbClr val="4A7DBA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SzPct val="25000"/>
            </a:pPr>
            <a:r>
              <a:rPr lang="en-US" altLang="en-US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VALUES</a:t>
            </a:r>
            <a:endParaRPr lang="en-US" altLang="en-US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38920" name="Shape 252"/>
          <p:cNvSpPr>
            <a:spLocks noChangeArrowheads="1"/>
          </p:cNvSpPr>
          <p:nvPr/>
        </p:nvSpPr>
        <p:spPr bwMode="auto">
          <a:xfrm>
            <a:off x="6915151" y="2925763"/>
            <a:ext cx="1095375" cy="908050"/>
          </a:xfrm>
          <a:prstGeom prst="rightArrow">
            <a:avLst>
              <a:gd name="adj1" fmla="val 50000"/>
              <a:gd name="adj2" fmla="val 50022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38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Shape 30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58" y="1543050"/>
            <a:ext cx="785812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Shape 30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49" y="1163639"/>
            <a:ext cx="179546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Shape 305"/>
          <p:cNvSpPr>
            <a:spLocks noChangeArrowheads="1"/>
          </p:cNvSpPr>
          <p:nvPr/>
        </p:nvSpPr>
        <p:spPr bwMode="auto">
          <a:xfrm>
            <a:off x="1524001" y="5715000"/>
            <a:ext cx="9142413" cy="1143000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7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PLOT</a:t>
            </a:r>
          </a:p>
        </p:txBody>
      </p:sp>
      <p:cxnSp>
        <p:nvCxnSpPr>
          <p:cNvPr id="43012" name="Shape 306"/>
          <p:cNvCxnSpPr>
            <a:cxnSpLocks noChangeShapeType="1"/>
          </p:cNvCxnSpPr>
          <p:nvPr/>
        </p:nvCxnSpPr>
        <p:spPr bwMode="auto">
          <a:xfrm flipH="1">
            <a:off x="4379914" y="1833564"/>
            <a:ext cx="5667375" cy="2878137"/>
          </a:xfrm>
          <a:prstGeom prst="straightConnector1">
            <a:avLst/>
          </a:prstGeom>
          <a:noFill/>
          <a:ln w="1016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3" name="Shape 307"/>
          <p:cNvCxnSpPr>
            <a:cxnSpLocks noChangeShapeType="1"/>
          </p:cNvCxnSpPr>
          <p:nvPr/>
        </p:nvCxnSpPr>
        <p:spPr bwMode="auto">
          <a:xfrm flipH="1">
            <a:off x="1450975" y="5524501"/>
            <a:ext cx="8834438" cy="23813"/>
          </a:xfrm>
          <a:prstGeom prst="straightConnector1">
            <a:avLst/>
          </a:prstGeom>
          <a:noFill/>
          <a:ln w="101600" cap="rnd">
            <a:solidFill>
              <a:schemeClr val="tx1"/>
            </a:solidFill>
            <a:prstDash val="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4" name="Shape 308"/>
          <p:cNvSpPr>
            <a:spLocks noChangeArrowheads="1"/>
          </p:cNvSpPr>
          <p:nvPr/>
        </p:nvSpPr>
        <p:spPr bwMode="auto">
          <a:xfrm>
            <a:off x="3460751" y="4633913"/>
            <a:ext cx="696913" cy="696912"/>
          </a:xfrm>
          <a:prstGeom prst="ellipse">
            <a:avLst/>
          </a:prstGeom>
          <a:solidFill>
            <a:schemeClr val="tx2"/>
          </a:solidFill>
          <a:ln w="25400">
            <a:solidFill>
              <a:srgbClr val="FFAD14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015" name="Shape 309"/>
          <p:cNvSpPr>
            <a:spLocks noChangeArrowheads="1"/>
          </p:cNvSpPr>
          <p:nvPr/>
        </p:nvSpPr>
        <p:spPr bwMode="auto">
          <a:xfrm rot="-1048716">
            <a:off x="2593189" y="641757"/>
            <a:ext cx="2922588" cy="6000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39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CHALLENGE</a:t>
            </a:r>
          </a:p>
        </p:txBody>
      </p:sp>
      <p:sp>
        <p:nvSpPr>
          <p:cNvPr id="43016" name="Shape 310"/>
          <p:cNvSpPr>
            <a:spLocks noChangeArrowheads="1"/>
          </p:cNvSpPr>
          <p:nvPr/>
        </p:nvSpPr>
        <p:spPr bwMode="auto">
          <a:xfrm>
            <a:off x="4222750" y="4905375"/>
            <a:ext cx="10096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20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CHOICE</a:t>
            </a:r>
          </a:p>
        </p:txBody>
      </p:sp>
      <p:sp>
        <p:nvSpPr>
          <p:cNvPr id="43017" name="Shape 311"/>
          <p:cNvSpPr>
            <a:spLocks noChangeArrowheads="1"/>
          </p:cNvSpPr>
          <p:nvPr/>
        </p:nvSpPr>
        <p:spPr bwMode="auto">
          <a:xfrm>
            <a:off x="8090074" y="4710503"/>
            <a:ext cx="2244436" cy="75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2000" dirty="0" smtClean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MORAL/VALUES</a:t>
            </a:r>
            <a:endParaRPr lang="en-US" altLang="en-US" sz="20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43018" name="Shape 312"/>
          <p:cNvSpPr>
            <a:spLocks noChangeArrowheads="1"/>
          </p:cNvSpPr>
          <p:nvPr/>
        </p:nvSpPr>
        <p:spPr bwMode="auto">
          <a:xfrm rot="-1548392">
            <a:off x="6915151" y="1944689"/>
            <a:ext cx="2555875" cy="60007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39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276807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Vikas</a:t>
            </a:r>
            <a:r>
              <a:rPr lang="en-US" dirty="0" smtClean="0"/>
              <a:t>’ Slides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50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320"/>
          <p:cNvSpPr txBox="1">
            <a:spLocks noChangeArrowheads="1"/>
          </p:cNvSpPr>
          <p:nvPr/>
        </p:nvSpPr>
        <p:spPr bwMode="auto">
          <a:xfrm>
            <a:off x="0" y="296864"/>
            <a:ext cx="1219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Questrial"/>
              <a:buNone/>
            </a:pPr>
            <a:r>
              <a:rPr lang="en-US" altLang="en-US" sz="6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Public Narrative</a:t>
            </a:r>
          </a:p>
        </p:txBody>
      </p:sp>
      <p:pic>
        <p:nvPicPr>
          <p:cNvPr id="34818" name="Shape 32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/>
          <a:stretch>
            <a:fillRect/>
          </a:stretch>
        </p:blipFill>
        <p:spPr bwMode="auto">
          <a:xfrm>
            <a:off x="2935806" y="1173107"/>
            <a:ext cx="6320388" cy="568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028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79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Story of Self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46018" y="794507"/>
            <a:ext cx="10515600" cy="746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00" dirty="0" smtClean="0"/>
              <a:t>Why am </a:t>
            </a:r>
            <a:r>
              <a:rPr lang="en-US" sz="3500" b="1" i="1" dirty="0" smtClean="0"/>
              <a:t>I</a:t>
            </a:r>
            <a:r>
              <a:rPr lang="en-US" sz="3500" dirty="0" smtClean="0"/>
              <a:t> called to leadership?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5046432"/>
            <a:ext cx="2686050" cy="170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3658" y="5674189"/>
            <a:ext cx="77861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I am not for myself, who will be for me?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-Rabbi Hillel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hape 168"/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173658" y="1178729"/>
            <a:ext cx="9596717" cy="4543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6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79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Story of Us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712" y="605829"/>
            <a:ext cx="10515600" cy="746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 smtClean="0"/>
              <a:t>Why are </a:t>
            </a:r>
            <a:r>
              <a:rPr lang="en-US" sz="3500" b="1" i="1" dirty="0" smtClean="0"/>
              <a:t>we </a:t>
            </a:r>
            <a:r>
              <a:rPr lang="en-US" sz="3500" dirty="0" smtClean="0"/>
              <a:t>called to leadership?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5046432"/>
            <a:ext cx="2686050" cy="170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3658" y="5530792"/>
            <a:ext cx="77861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I am for myself alone, what am I?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-Rabbi Hillel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hape 168"/>
          <p:cNvPicPr preferRelativeResize="0"/>
          <p:nvPr/>
        </p:nvPicPr>
        <p:blipFill rotWithShape="1">
          <a:blip r:embed="rId4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297641" y="1167569"/>
            <a:ext cx="9596717" cy="4543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2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79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Story of Now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70463" y="756371"/>
            <a:ext cx="12862463" cy="7461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Call to Action: Why must we act together right now? What do we do?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5046432"/>
            <a:ext cx="2686050" cy="170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3658" y="5530792"/>
            <a:ext cx="3175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not now, when?</a:t>
            </a:r>
          </a:p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	-Rabbi Hillel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hape 168"/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297641" y="1167569"/>
            <a:ext cx="9596717" cy="4543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4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40327" y="436500"/>
            <a:ext cx="11085616" cy="10541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8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Model of Public </a:t>
            </a:r>
            <a:r>
              <a:rPr lang="en-US" sz="4800" dirty="0" smtClean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Narrative: </a:t>
            </a:r>
            <a:r>
              <a:rPr lang="en-US" sz="4800" b="1" dirty="0" smtClean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James Croft</a:t>
            </a:r>
            <a:endParaRPr lang="en-US" sz="4800" b="1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55" y="1891556"/>
            <a:ext cx="3223947" cy="4470539"/>
          </a:xfrm>
          <a:prstGeom prst="rect">
            <a:avLst/>
          </a:prstGeom>
          <a:effectLst>
            <a:reflection stA="28000" endPos="10000" dist="50800" dir="5400000" sy="-100000" algn="bl" rotWithShape="0"/>
          </a:effectLst>
        </p:spPr>
      </p:pic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4503306" y="2244876"/>
            <a:ext cx="662189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25000"/>
              <a:buFont typeface="Courier New" panose="02070309020205020404" pitchFamily="49" charset="0"/>
              <a:buChar char="o"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When do you hear a Story of Self, Us, and Now? </a:t>
            </a:r>
          </a:p>
          <a:p>
            <a:pPr eaLnBrk="1" hangingPunct="1">
              <a:buSzPct val="125000"/>
              <a:buFont typeface="Courier New" panose="02070309020205020404" pitchFamily="49" charset="0"/>
              <a:buChar char="o"/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SzPct val="125000"/>
              <a:buFont typeface="Courier New" panose="02070309020205020404" pitchFamily="49" charset="0"/>
              <a:buChar char="o"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What challenge, choice, and outcome are at the core of each story he tells? </a:t>
            </a:r>
          </a:p>
          <a:p>
            <a:pPr eaLnBrk="1" hangingPunct="1">
              <a:buSzPct val="125000"/>
              <a:buFont typeface="Courier New" panose="02070309020205020404" pitchFamily="49" charset="0"/>
              <a:buChar char="o"/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SzPct val="125000"/>
              <a:buFont typeface="Courier New" panose="02070309020205020404" pitchFamily="49" charset="0"/>
              <a:buChar char="o"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What details, images, moments bring these stories alive? </a:t>
            </a:r>
          </a:p>
        </p:txBody>
      </p:sp>
    </p:spTree>
    <p:extLst>
      <p:ext uri="{BB962C8B-B14F-4D97-AF65-F5344CB8AC3E}">
        <p14:creationId xmlns:p14="http://schemas.microsoft.com/office/powerpoint/2010/main" val="479450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12 Seconds - James Croft's Harvard LGBT Bullying Speech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963" y="130175"/>
            <a:ext cx="8818562" cy="6613525"/>
          </a:xfrm>
        </p:spPr>
      </p:pic>
    </p:spTree>
    <p:extLst>
      <p:ext uri="{BB962C8B-B14F-4D97-AF65-F5344CB8AC3E}">
        <p14:creationId xmlns:p14="http://schemas.microsoft.com/office/powerpoint/2010/main" val="19033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hape 343"/>
          <p:cNvSpPr txBox="1">
            <a:spLocks noChangeArrowheads="1"/>
          </p:cNvSpPr>
          <p:nvPr/>
        </p:nvSpPr>
        <p:spPr bwMode="auto">
          <a:xfrm>
            <a:off x="1975758" y="296864"/>
            <a:ext cx="796834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Questrial"/>
              <a:buNone/>
            </a:pPr>
            <a:r>
              <a:rPr lang="en-US" altLang="en-US" sz="8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Story of Self</a:t>
            </a:r>
          </a:p>
        </p:txBody>
      </p:sp>
      <p:pic>
        <p:nvPicPr>
          <p:cNvPr id="49154" name="Shape 34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/>
          <a:stretch>
            <a:fillRect/>
          </a:stretch>
        </p:blipFill>
        <p:spPr bwMode="auto">
          <a:xfrm>
            <a:off x="3401332" y="1534885"/>
            <a:ext cx="5454650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09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Shape 30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517651"/>
            <a:ext cx="785812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Shape 30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812800"/>
            <a:ext cx="179546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Shape 305"/>
          <p:cNvSpPr>
            <a:spLocks noChangeArrowheads="1"/>
          </p:cNvSpPr>
          <p:nvPr/>
        </p:nvSpPr>
        <p:spPr bwMode="auto">
          <a:xfrm>
            <a:off x="1524001" y="5715000"/>
            <a:ext cx="9142413" cy="1143000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7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PLOT</a:t>
            </a:r>
          </a:p>
        </p:txBody>
      </p:sp>
      <p:cxnSp>
        <p:nvCxnSpPr>
          <p:cNvPr id="51204" name="Shape 306"/>
          <p:cNvCxnSpPr>
            <a:cxnSpLocks noChangeShapeType="1"/>
          </p:cNvCxnSpPr>
          <p:nvPr/>
        </p:nvCxnSpPr>
        <p:spPr bwMode="auto">
          <a:xfrm flipH="1">
            <a:off x="4379914" y="1833564"/>
            <a:ext cx="5667375" cy="2878137"/>
          </a:xfrm>
          <a:prstGeom prst="straightConnector1">
            <a:avLst/>
          </a:prstGeom>
          <a:noFill/>
          <a:ln w="1016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05" name="Shape 307"/>
          <p:cNvCxnSpPr>
            <a:cxnSpLocks noChangeShapeType="1"/>
          </p:cNvCxnSpPr>
          <p:nvPr/>
        </p:nvCxnSpPr>
        <p:spPr bwMode="auto">
          <a:xfrm flipH="1">
            <a:off x="1450975" y="5524501"/>
            <a:ext cx="8834438" cy="23813"/>
          </a:xfrm>
          <a:prstGeom prst="straightConnector1">
            <a:avLst/>
          </a:prstGeom>
          <a:noFill/>
          <a:ln w="101600" cap="rnd">
            <a:solidFill>
              <a:schemeClr val="tx1"/>
            </a:solidFill>
            <a:prstDash val="dot"/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6" name="Shape 308"/>
          <p:cNvSpPr>
            <a:spLocks noChangeArrowheads="1"/>
          </p:cNvSpPr>
          <p:nvPr/>
        </p:nvSpPr>
        <p:spPr bwMode="auto">
          <a:xfrm>
            <a:off x="3460751" y="4633913"/>
            <a:ext cx="696913" cy="696912"/>
          </a:xfrm>
          <a:prstGeom prst="ellipse">
            <a:avLst/>
          </a:prstGeom>
          <a:solidFill>
            <a:schemeClr val="tx2"/>
          </a:solidFill>
          <a:ln w="25400">
            <a:solidFill>
              <a:srgbClr val="FFAD14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07" name="Shape 309"/>
          <p:cNvSpPr>
            <a:spLocks noChangeArrowheads="1"/>
          </p:cNvSpPr>
          <p:nvPr/>
        </p:nvSpPr>
        <p:spPr bwMode="auto">
          <a:xfrm rot="-1048716">
            <a:off x="3530600" y="328614"/>
            <a:ext cx="2922588" cy="6000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39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CHALLENGE</a:t>
            </a:r>
          </a:p>
        </p:txBody>
      </p:sp>
      <p:sp>
        <p:nvSpPr>
          <p:cNvPr id="51208" name="Shape 310"/>
          <p:cNvSpPr>
            <a:spLocks noChangeArrowheads="1"/>
          </p:cNvSpPr>
          <p:nvPr/>
        </p:nvSpPr>
        <p:spPr bwMode="auto">
          <a:xfrm>
            <a:off x="4222750" y="4905375"/>
            <a:ext cx="10096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200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CHOICE</a:t>
            </a:r>
          </a:p>
        </p:txBody>
      </p:sp>
      <p:sp>
        <p:nvSpPr>
          <p:cNvPr id="51209" name="Shape 311"/>
          <p:cNvSpPr>
            <a:spLocks noChangeArrowheads="1"/>
          </p:cNvSpPr>
          <p:nvPr/>
        </p:nvSpPr>
        <p:spPr bwMode="auto">
          <a:xfrm>
            <a:off x="8628064" y="5059364"/>
            <a:ext cx="9223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200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MORAL</a:t>
            </a:r>
          </a:p>
        </p:txBody>
      </p:sp>
      <p:sp>
        <p:nvSpPr>
          <p:cNvPr id="51210" name="Shape 312"/>
          <p:cNvSpPr>
            <a:spLocks noChangeArrowheads="1"/>
          </p:cNvSpPr>
          <p:nvPr/>
        </p:nvSpPr>
        <p:spPr bwMode="auto">
          <a:xfrm rot="-1548392">
            <a:off x="6915151" y="1944689"/>
            <a:ext cx="2555875" cy="60007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39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1451498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hape 365"/>
          <p:cNvSpPr txBox="1">
            <a:spLocks noChangeArrowheads="1"/>
          </p:cNvSpPr>
          <p:nvPr/>
        </p:nvSpPr>
        <p:spPr bwMode="auto">
          <a:xfrm>
            <a:off x="647700" y="469901"/>
            <a:ext cx="1012449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Questrial"/>
              <a:buNone/>
            </a:pPr>
            <a:r>
              <a:rPr lang="en-US" altLang="en-US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What calls you to leadership </a:t>
            </a:r>
            <a:r>
              <a:rPr lang="en-US" altLang="en-US" sz="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with the Right Care Alliance?</a:t>
            </a:r>
            <a:endParaRPr lang="en-US" altLang="en-US" sz="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  <p:pic>
        <p:nvPicPr>
          <p:cNvPr id="5" name="Shape 366"/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3048000" y="1847851"/>
            <a:ext cx="6233912" cy="46392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209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and Debrief</a:t>
            </a:r>
            <a:endParaRPr lang="en-US" dirty="0"/>
          </a:p>
        </p:txBody>
      </p:sp>
      <p:pic>
        <p:nvPicPr>
          <p:cNvPr id="4" name="Picture 3" descr="218A55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5000" r="6389" b="7500"/>
          <a:stretch/>
        </p:blipFill>
        <p:spPr>
          <a:xfrm>
            <a:off x="-27179" y="-27709"/>
            <a:ext cx="12440852" cy="78976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49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1003" y="2035834"/>
            <a:ext cx="5971397" cy="1813495"/>
          </a:xfrm>
          <a:solidFill>
            <a:srgbClr val="C00000"/>
          </a:solidFill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Introduction to Organizing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38" y="5470066"/>
            <a:ext cx="5427877" cy="18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hape 365"/>
          <p:cNvSpPr txBox="1">
            <a:spLocks noChangeArrowheads="1"/>
          </p:cNvSpPr>
          <p:nvPr/>
        </p:nvSpPr>
        <p:spPr bwMode="auto">
          <a:xfrm>
            <a:off x="647700" y="469901"/>
            <a:ext cx="1012449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Questrial"/>
              <a:buNone/>
            </a:pPr>
            <a:r>
              <a:rPr lang="en-US" altLang="en-US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What calls you to leadership </a:t>
            </a:r>
            <a:r>
              <a:rPr lang="en-US" altLang="en-US" sz="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with the Right Care Alliance?</a:t>
            </a:r>
            <a:endParaRPr lang="en-US" altLang="en-US" sz="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  <p:pic>
        <p:nvPicPr>
          <p:cNvPr id="5" name="Shape 366"/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3048000" y="1847851"/>
            <a:ext cx="6233912" cy="46392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692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Wc3KcMzPwF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8800" y="365655"/>
            <a:ext cx="10817625" cy="60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383"/>
          <p:cNvSpPr txBox="1">
            <a:spLocks noChangeArrowheads="1"/>
          </p:cNvSpPr>
          <p:nvPr/>
        </p:nvSpPr>
        <p:spPr bwMode="auto">
          <a:xfrm>
            <a:off x="5971382" y="2026155"/>
            <a:ext cx="4945434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522288" indent="-5222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C00000"/>
              </a:buClr>
              <a:buSzPct val="100000"/>
              <a:buFont typeface="Merriweather Sans"/>
              <a:buChar char="X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Give your resume.</a:t>
            </a:r>
          </a:p>
          <a:p>
            <a:pPr>
              <a:spcBef>
                <a:spcPts val="238"/>
              </a:spcBef>
              <a:buClr>
                <a:srgbClr val="C00000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C00000"/>
              </a:buClr>
              <a:buSzPct val="100000"/>
              <a:buFont typeface="Merriweather Sans"/>
              <a:buChar char="X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Tell your whole life story from birth to now.</a:t>
            </a:r>
          </a:p>
          <a:p>
            <a:pPr>
              <a:spcBef>
                <a:spcPts val="238"/>
              </a:spcBef>
              <a:buClr>
                <a:srgbClr val="C00000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C00000"/>
              </a:buClr>
              <a:buSzPct val="100000"/>
              <a:buFont typeface="Merriweather Sans"/>
              <a:buChar char="X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Tell a story about the issues only. </a:t>
            </a:r>
          </a:p>
          <a:p>
            <a:pPr>
              <a:spcBef>
                <a:spcPts val="375"/>
              </a:spcBef>
              <a:buClr>
                <a:srgbClr val="C00000"/>
              </a:buClr>
              <a:buSzPct val="100000"/>
              <a:buFont typeface="Merriweather Sans"/>
              <a:buChar char="X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C00000"/>
              </a:buClr>
              <a:buSzPct val="100000"/>
              <a:buFont typeface="Merriweather Sans"/>
              <a:buChar char="X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Be abstract.</a:t>
            </a:r>
          </a:p>
          <a:p>
            <a:pPr>
              <a:spcBef>
                <a:spcPts val="375"/>
              </a:spcBef>
              <a:buClr>
                <a:srgbClr val="C00000"/>
              </a:buClr>
              <a:buSzPct val="100000"/>
              <a:buFont typeface="Merriweather Sans"/>
              <a:buChar char="X"/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C00000"/>
              </a:buClr>
              <a:buSzPct val="100000"/>
              <a:buFont typeface="Merriweather Sans"/>
              <a:buChar char="X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Make it all about the nightmare.</a:t>
            </a:r>
          </a:p>
          <a:p>
            <a:pPr>
              <a:spcBef>
                <a:spcPts val="375"/>
              </a:spcBef>
              <a:buClr>
                <a:srgbClr val="888888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888888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888888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888888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888888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888888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16386" name="Shape 384"/>
          <p:cNvSpPr txBox="1">
            <a:spLocks noChangeArrowheads="1"/>
          </p:cNvSpPr>
          <p:nvPr/>
        </p:nvSpPr>
        <p:spPr bwMode="auto">
          <a:xfrm>
            <a:off x="1755085" y="158319"/>
            <a:ext cx="8219622" cy="9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Questrial"/>
              <a:buNone/>
            </a:pPr>
            <a:r>
              <a:rPr lang="en-US" altLang="en-US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Story of Self: </a:t>
            </a:r>
            <a:r>
              <a:rPr lang="en-US" altLang="en-US" sz="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Pitfalls </a:t>
            </a:r>
            <a:r>
              <a:rPr lang="en-US" altLang="en-US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to </a:t>
            </a:r>
            <a:r>
              <a:rPr lang="en-US" altLang="en-US" sz="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Avoid</a:t>
            </a:r>
            <a:endParaRPr lang="en-US" altLang="en-US" sz="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5" name="Shape 385"/>
          <p:cNvSpPr txBox="1"/>
          <p:nvPr/>
        </p:nvSpPr>
        <p:spPr>
          <a:xfrm>
            <a:off x="712025" y="1874838"/>
            <a:ext cx="4455720" cy="47476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40FF"/>
              </a:buClr>
              <a:buSzPct val="100000"/>
              <a:buFont typeface="Noto Sans Symbols"/>
              <a:buChar char="✓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Share experiences.</a:t>
            </a:r>
          </a:p>
          <a:p>
            <a:pPr>
              <a:spcBef>
                <a:spcPts val="238"/>
              </a:spcBef>
              <a:buClr>
                <a:srgbClr val="0040FF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0040FF"/>
              </a:buClr>
              <a:buSzPct val="100000"/>
              <a:buFont typeface="Noto Sans Symbols"/>
              <a:buChar char="✓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Pick 1-2 choice points that relate to your calling to be here today.</a:t>
            </a:r>
          </a:p>
          <a:p>
            <a:pPr>
              <a:spcBef>
                <a:spcPts val="238"/>
              </a:spcBef>
              <a:buClr>
                <a:srgbClr val="0040FF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0040FF"/>
              </a:buClr>
              <a:buSzPct val="100000"/>
              <a:buFont typeface="Noto Sans Symbols"/>
              <a:buChar char="✓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Tell a personal story, in which YOU are the main character.</a:t>
            </a:r>
          </a:p>
          <a:p>
            <a:pPr>
              <a:spcBef>
                <a:spcPts val="200"/>
              </a:spcBef>
              <a:buClr>
                <a:srgbClr val="0040FF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0040FF"/>
              </a:buClr>
              <a:buSzPct val="100000"/>
              <a:buFont typeface="Noto Sans Symbols"/>
              <a:buChar char="✓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Be specific, vivid, clear…see it, hear it, feel it.</a:t>
            </a:r>
          </a:p>
          <a:p>
            <a:pPr>
              <a:spcBef>
                <a:spcPts val="75"/>
              </a:spcBef>
              <a:buClr>
                <a:srgbClr val="0040FF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rgbClr val="0040FF"/>
              </a:buClr>
              <a:buSzPct val="100000"/>
              <a:buFont typeface="Noto Sans Symbols"/>
              <a:buChar char="✓"/>
            </a:pPr>
            <a:r>
              <a:rPr lang="en-US" alt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Share what gives you HOPE!</a:t>
            </a:r>
          </a:p>
          <a:p>
            <a:pPr>
              <a:spcBef>
                <a:spcPts val="375"/>
              </a:spcBef>
              <a:buClr>
                <a:schemeClr val="accent1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chemeClr val="accent1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chemeClr val="accent1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chemeClr val="accent1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chemeClr val="accent1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>
              <a:spcBef>
                <a:spcPts val="375"/>
              </a:spcBef>
              <a:buClr>
                <a:schemeClr val="accent1"/>
              </a:buClr>
            </a:pP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</p:txBody>
      </p:sp>
      <p:sp>
        <p:nvSpPr>
          <p:cNvPr id="16388" name="Shape 386"/>
          <p:cNvSpPr txBox="1">
            <a:spLocks noChangeArrowheads="1"/>
          </p:cNvSpPr>
          <p:nvPr/>
        </p:nvSpPr>
        <p:spPr bwMode="auto">
          <a:xfrm>
            <a:off x="5971382" y="1304926"/>
            <a:ext cx="15382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3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DON’T:</a:t>
            </a:r>
          </a:p>
        </p:txBody>
      </p:sp>
      <p:sp>
        <p:nvSpPr>
          <p:cNvPr id="16389" name="Shape 387"/>
          <p:cNvSpPr txBox="1">
            <a:spLocks noChangeArrowheads="1"/>
          </p:cNvSpPr>
          <p:nvPr/>
        </p:nvSpPr>
        <p:spPr bwMode="auto">
          <a:xfrm>
            <a:off x="1163349" y="1304927"/>
            <a:ext cx="9318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3000" dirty="0">
                <a:solidFill>
                  <a:srgbClr val="0040FF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DO:</a:t>
            </a:r>
          </a:p>
        </p:txBody>
      </p:sp>
    </p:spTree>
    <p:extLst>
      <p:ext uri="{BB962C8B-B14F-4D97-AF65-F5344CB8AC3E}">
        <p14:creationId xmlns:p14="http://schemas.microsoft.com/office/powerpoint/2010/main" val="288259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393"/>
          <p:cNvSpPr txBox="1">
            <a:spLocks noChangeArrowheads="1"/>
          </p:cNvSpPr>
          <p:nvPr/>
        </p:nvSpPr>
        <p:spPr bwMode="auto">
          <a:xfrm>
            <a:off x="956647" y="37322"/>
            <a:ext cx="75390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8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TEAMWORK*</a:t>
            </a:r>
          </a:p>
        </p:txBody>
      </p:sp>
      <p:sp>
        <p:nvSpPr>
          <p:cNvPr id="17410" name="Shape 394"/>
          <p:cNvSpPr txBox="1">
            <a:spLocks noChangeArrowheads="1"/>
          </p:cNvSpPr>
          <p:nvPr/>
        </p:nvSpPr>
        <p:spPr bwMode="auto">
          <a:xfrm>
            <a:off x="5862639" y="1339850"/>
            <a:ext cx="3521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*MAKES THE DREAM WORK</a:t>
            </a:r>
          </a:p>
        </p:txBody>
      </p:sp>
      <p:sp>
        <p:nvSpPr>
          <p:cNvPr id="5" name="Shape 395"/>
          <p:cNvSpPr txBox="1"/>
          <p:nvPr/>
        </p:nvSpPr>
        <p:spPr>
          <a:xfrm>
            <a:off x="1338441" y="1739900"/>
            <a:ext cx="6775450" cy="4400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Questrial"/>
              <a:buAutoNum type="arabicPeriod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Review the goals, agenda and norms. </a:t>
            </a:r>
          </a:p>
          <a:p>
            <a:pPr eaLnBrk="1" hangingPunct="1"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 eaLnBrk="1" hangingPunct="1">
              <a:buClr>
                <a:srgbClr val="000000"/>
              </a:buClr>
              <a:buSzPct val="100000"/>
              <a:buFont typeface="Questrial"/>
              <a:buAutoNum type="arabicPeriod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Facilitator shares 2-minute story of self. </a:t>
            </a:r>
          </a:p>
          <a:p>
            <a:pPr eaLnBrk="1" hangingPunct="1"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 eaLnBrk="1" hangingPunct="1">
              <a:buClr>
                <a:srgbClr val="000000"/>
              </a:buClr>
              <a:buSzPct val="100000"/>
              <a:buFont typeface="Questrial"/>
              <a:buAutoNum type="arabicPeriod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Silently develop story using the worksheet. </a:t>
            </a:r>
          </a:p>
          <a:p>
            <a:pPr eaLnBrk="1" hangingPunct="1"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 eaLnBrk="1" hangingPunct="1">
              <a:buClr>
                <a:srgbClr val="000000"/>
              </a:buClr>
              <a:buSzPct val="100000"/>
              <a:buFont typeface="Questrial"/>
              <a:buAutoNum type="arabicPeriod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Share your 2-minute story and receive 3-minutes of coaching.</a:t>
            </a:r>
          </a:p>
          <a:p>
            <a:pPr lvl="2" eaLnBrk="1" hangingPunct="1">
              <a:buSzPct val="25000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Question: </a:t>
            </a:r>
            <a:r>
              <a:rPr lang="en-US" alt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What are the experiences in your </a:t>
            </a:r>
            <a:r>
              <a:rPr lang="en-US" altLang="en-US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life call you to leadership with the Right Care Alliance?</a:t>
            </a:r>
            <a:endParaRPr lang="en-US" altLang="en-US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 eaLnBrk="1" hangingPunct="1"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Questrial"/>
            </a:endParaRPr>
          </a:p>
          <a:p>
            <a:pPr eaLnBrk="1" hangingPunct="1">
              <a:buClr>
                <a:srgbClr val="000000"/>
              </a:buClr>
              <a:buSzPct val="100000"/>
              <a:buFont typeface="Questrial"/>
              <a:buAutoNum type="arabicPeriod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Return to large group for debrief. </a:t>
            </a:r>
          </a:p>
          <a:p>
            <a:pPr lvl="1" eaLnBrk="1" hangingPunct="1">
              <a:buSzPct val="25000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Quest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1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505"/>
          <p:cNvSpPr txBox="1">
            <a:spLocks noChangeArrowheads="1"/>
          </p:cNvSpPr>
          <p:nvPr/>
        </p:nvSpPr>
        <p:spPr bwMode="auto">
          <a:xfrm>
            <a:off x="565266" y="502444"/>
            <a:ext cx="788618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9600" dirty="0" smtClean="0">
                <a:solidFill>
                  <a:srgbClr val="0040FF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Questrial"/>
              </a:rPr>
              <a:t>DEBRIEF*</a:t>
            </a:r>
            <a:endParaRPr lang="en-US" altLang="en-US" sz="9600" dirty="0">
              <a:solidFill>
                <a:srgbClr val="0040FF"/>
              </a:solidFill>
              <a:latin typeface="Calibri Light" panose="020F0302020204030204" pitchFamily="34" charset="0"/>
              <a:cs typeface="Calibri Light" panose="020F0302020204030204" pitchFamily="34" charset="0"/>
              <a:sym typeface="Questrial"/>
            </a:endParaRPr>
          </a:p>
        </p:txBody>
      </p:sp>
      <p:sp>
        <p:nvSpPr>
          <p:cNvPr id="55298" name="Shape 506"/>
          <p:cNvSpPr txBox="1">
            <a:spLocks noChangeArrowheads="1"/>
          </p:cNvSpPr>
          <p:nvPr/>
        </p:nvSpPr>
        <p:spPr bwMode="auto">
          <a:xfrm>
            <a:off x="6208714" y="1535113"/>
            <a:ext cx="2033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25000"/>
            </a:pPr>
            <a:r>
              <a:rPr lang="en-US" altLang="en-US" sz="20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Questrial"/>
              </a:rPr>
              <a:t>*Key Learnings</a:t>
            </a:r>
          </a:p>
        </p:txBody>
      </p:sp>
      <p:pic>
        <p:nvPicPr>
          <p:cNvPr id="55299" name="Shape 50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09801"/>
            <a:ext cx="38989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799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854" y="2600960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Who is here?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667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495" y="818147"/>
            <a:ext cx="9144000" cy="529389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6600" b="1" dirty="0" smtClean="0">
                <a:latin typeface="+mj-lt"/>
              </a:rPr>
              <a:t>Agenda Review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6600" b="1" dirty="0" smtClean="0">
                <a:latin typeface="+mj-lt"/>
              </a:rPr>
              <a:t>Norms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6600" b="1" dirty="0" smtClean="0">
                <a:latin typeface="+mj-lt"/>
              </a:rPr>
              <a:t>Introductions + Roles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14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-329546" y="243527"/>
            <a:ext cx="10200914" cy="874712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7500" b="1" dirty="0" smtClean="0">
                <a:latin typeface="+mj-lt"/>
                <a:ea typeface="ＭＳ Ｐゴシック" charset="0"/>
                <a:cs typeface="Helvetica" charset="0"/>
                <a:sym typeface="Helvetica" charset="0"/>
              </a:rPr>
              <a:t>ACKNOWLEDGMENTS</a:t>
            </a:r>
            <a:endParaRPr lang="en-US" sz="7500" b="1" dirty="0">
              <a:latin typeface="+mj-lt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0088" y="1372325"/>
            <a:ext cx="8035925" cy="1665358"/>
          </a:xfrm>
          <a:prstGeom prst="rect">
            <a:avLst/>
          </a:prstGeom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600" dirty="0" smtClean="0">
                <a:latin typeface="+mj-lt"/>
                <a:cs typeface="Helvetica" panose="020B0604020202020204" pitchFamily="34" charset="0"/>
              </a:rPr>
              <a:t>Originally </a:t>
            </a:r>
            <a:r>
              <a:rPr lang="en-US" altLang="en-US" sz="2600" dirty="0">
                <a:latin typeface="+mj-lt"/>
                <a:cs typeface="Helvetica" panose="020B0604020202020204" pitchFamily="34" charset="0"/>
              </a:rPr>
              <a:t>adapted from the work of Marshall Ganz,  Harvard University. Modified by the Leading Change Network, New Organizing Institute and with the help of many dedicated partners.</a:t>
            </a:r>
          </a:p>
        </p:txBody>
      </p:sp>
      <p:pic>
        <p:nvPicPr>
          <p:cNvPr id="2050" name="Picture 2" descr="Image result for marshall ganz and cesar chavez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1" y="3291770"/>
            <a:ext cx="5020420" cy="35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79" y="3556371"/>
            <a:ext cx="4111689" cy="33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847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516" y="913159"/>
            <a:ext cx="9756036" cy="12814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Background and ancestor movements </a:t>
            </a:r>
            <a:br>
              <a:rPr lang="en-US" sz="4400" b="1" dirty="0" smtClean="0">
                <a:solidFill>
                  <a:schemeClr val="tx1"/>
                </a:solidFill>
              </a:rPr>
            </a:b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bernard lown">
            <a:hlinkClick r:id="rId3" invalidUrl="http://heart.co.il/06_clinic/SupportFiles/A Heart Doctor With an Extra Big Heart - Lown.htm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6" y="2560320"/>
            <a:ext cx="3390373" cy="400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hysicians for social responsibil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955" y="2194559"/>
            <a:ext cx="3591586" cy="14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hysicians for social responsibility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89" y="4636723"/>
            <a:ext cx="5457563" cy="158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37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Right Care Allian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F0000"/>
      </a:accent1>
      <a:accent2>
        <a:srgbClr val="3A3A3A"/>
      </a:accent2>
      <a:accent3>
        <a:srgbClr val="19B9B1"/>
      </a:accent3>
      <a:accent4>
        <a:srgbClr val="E6B91E"/>
      </a:accent4>
      <a:accent5>
        <a:srgbClr val="FF0000"/>
      </a:accent5>
      <a:accent6>
        <a:srgbClr val="3A3A3A"/>
      </a:accent6>
      <a:hlink>
        <a:srgbClr val="19B9B1"/>
      </a:hlink>
      <a:folHlink>
        <a:srgbClr val="19B9B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5118</TotalTime>
  <Words>883</Words>
  <Application>Microsoft Office PowerPoint</Application>
  <PresentationFormat>Widescreen</PresentationFormat>
  <Paragraphs>321</Paragraphs>
  <Slides>54</Slides>
  <Notes>41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1" baseType="lpstr">
      <vt:lpstr>MS PGothic</vt:lpstr>
      <vt:lpstr>MS PGothic</vt:lpstr>
      <vt:lpstr>Arial</vt:lpstr>
      <vt:lpstr>Calibri</vt:lpstr>
      <vt:lpstr>Calibri Light</vt:lpstr>
      <vt:lpstr>Cambria</vt:lpstr>
      <vt:lpstr>Century Gothic</vt:lpstr>
      <vt:lpstr>Cordia New</vt:lpstr>
      <vt:lpstr>Courier New</vt:lpstr>
      <vt:lpstr>DUSTISMO REGULAR</vt:lpstr>
      <vt:lpstr>Helvetica</vt:lpstr>
      <vt:lpstr>Merriweather Sans</vt:lpstr>
      <vt:lpstr>Noto Sans Symbols</vt:lpstr>
      <vt:lpstr>Questrial</vt:lpstr>
      <vt:lpstr>Trebuchet MS</vt:lpstr>
      <vt:lpstr>Wingdings 3</vt:lpstr>
      <vt:lpstr>Facet</vt:lpstr>
      <vt:lpstr>Welcome!</vt:lpstr>
      <vt:lpstr>Housekeeping</vt:lpstr>
      <vt:lpstr>Who’s Here?</vt:lpstr>
      <vt:lpstr>Vikas’ Slides here</vt:lpstr>
      <vt:lpstr>Introduction to Organizing</vt:lpstr>
      <vt:lpstr>Who is here?</vt:lpstr>
      <vt:lpstr>PowerPoint Presentation</vt:lpstr>
      <vt:lpstr>PowerPoint Presentation</vt:lpstr>
      <vt:lpstr>Background and ancestor movements  </vt:lpstr>
      <vt:lpstr>PowerPoint Presentation</vt:lpstr>
      <vt:lpstr>How do we make change?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Break!</vt:lpstr>
      <vt:lpstr>Introduction to Public Narrative and Story of Self</vt:lpstr>
      <vt:lpstr>Steph’s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Story of Self</vt:lpstr>
      <vt:lpstr>Story of Us</vt:lpstr>
      <vt:lpstr>Story of 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and Debrief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Aines</dc:creator>
  <cp:lastModifiedBy>Lown_CMS_RSI</cp:lastModifiedBy>
  <cp:revision>90</cp:revision>
  <dcterms:created xsi:type="dcterms:W3CDTF">2016-12-20T21:50:18Z</dcterms:created>
  <dcterms:modified xsi:type="dcterms:W3CDTF">2018-01-17T17:57:14Z</dcterms:modified>
</cp:coreProperties>
</file>